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6"/>
  </p:notesMasterIdLst>
  <p:sldIdLst>
    <p:sldId id="257" r:id="rId2"/>
    <p:sldId id="454" r:id="rId3"/>
    <p:sldId id="429" r:id="rId4"/>
    <p:sldId id="435" r:id="rId5"/>
    <p:sldId id="455" r:id="rId6"/>
    <p:sldId id="456" r:id="rId7"/>
    <p:sldId id="457" r:id="rId8"/>
    <p:sldId id="459" r:id="rId9"/>
    <p:sldId id="458" r:id="rId10"/>
    <p:sldId id="460" r:id="rId11"/>
    <p:sldId id="461" r:id="rId12"/>
    <p:sldId id="449" r:id="rId13"/>
    <p:sldId id="462" r:id="rId14"/>
    <p:sldId id="463" r:id="rId15"/>
  </p:sldIdLst>
  <p:sldSz cx="9144000" cy="5143500" type="screen16x9"/>
  <p:notesSz cx="6858000" cy="9144000"/>
  <p:embeddedFontLst>
    <p:embeddedFont>
      <p:font typeface="Barlow" panose="020B0604020202020204" charset="0"/>
      <p:regular r:id="rId17"/>
      <p:bold r:id="rId18"/>
      <p:italic r:id="rId19"/>
      <p:boldItalic r:id="rId20"/>
    </p:embeddedFont>
    <p:embeddedFont>
      <p:font typeface="DM Sans" panose="020B0604020202020204" charset="0"/>
      <p:regular r:id="rId21"/>
      <p:bold r:id="rId22"/>
      <p:italic r:id="rId23"/>
      <p:boldItalic r:id="rId24"/>
    </p:embeddedFont>
    <p:embeddedFont>
      <p:font typeface="Montserrat" panose="020B0604020202020204" charset="0"/>
      <p:regular r:id="rId25"/>
      <p:bold r:id="rId26"/>
      <p:italic r:id="rId27"/>
      <p:boldItalic r:id="rId28"/>
    </p:embeddedFont>
    <p:embeddedFont>
      <p:font typeface="Nunito Light" panose="020B0604020202020204" charset="0"/>
      <p:regular r:id="rId29"/>
      <p:italic r:id="rId30"/>
    </p:embeddedFont>
    <p:embeddedFont>
      <p:font typeface="Outfit"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BEDF817-9F24-4833-B469-47312B8129BD}">
          <p14:sldIdLst>
            <p14:sldId id="257"/>
            <p14:sldId id="454"/>
            <p14:sldId id="429"/>
            <p14:sldId id="435"/>
            <p14:sldId id="455"/>
            <p14:sldId id="456"/>
            <p14:sldId id="457"/>
            <p14:sldId id="459"/>
            <p14:sldId id="458"/>
            <p14:sldId id="460"/>
            <p14:sldId id="461"/>
            <p14:sldId id="449"/>
            <p14:sldId id="462"/>
            <p14:sldId id="463"/>
          </p14:sldIdLst>
        </p14:section>
        <p14:section name="Default Section" id="{43C1ADBC-50B7-4EC5-A957-AF47BD8718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A5"/>
    <a:srgbClr val="66CC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9E1FD6-C433-0C20-2703-E502D2AC41E2}" v="44" dt="2024-01-05T08:34:59.441"/>
  </p1510:revLst>
</p1510:revInfo>
</file>

<file path=ppt/tableStyles.xml><?xml version="1.0" encoding="utf-8"?>
<a:tblStyleLst xmlns:a="http://schemas.openxmlformats.org/drawingml/2006/main" def="{AF8C5766-DF03-4FF4-8055-9879DEEE2968}">
  <a:tblStyle styleId="{AF8C5766-DF03-4FF4-8055-9879DEEE29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Kiểu Có chủ đề 1 - Màu chủ đề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Kiểu Sáng 2 - Màu chủ đề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Kiểu Sáng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Kiểu Sáng 2 - Màu chủ đề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116" d="100"/>
          <a:sy n="116" d="100"/>
        </p:scale>
        <p:origin x="490"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vsdvdsvdsv</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625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809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e71a4a86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e71a4a8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733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e71a4a86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e71a4a8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52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295e6f7483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295e6f7483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92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561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e71a4a86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e71a4a8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433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013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087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91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03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79" name="Google Shape;79;p15"/>
          <p:cNvSpPr txBox="1">
            <a:spLocks noGrp="1"/>
          </p:cNvSpPr>
          <p:nvPr>
            <p:ph type="subTitle" idx="1"/>
          </p:nvPr>
        </p:nvSpPr>
        <p:spPr>
          <a:xfrm>
            <a:off x="145422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80" name="Google Shape;80;p15"/>
          <p:cNvSpPr txBox="1">
            <a:spLocks noGrp="1"/>
          </p:cNvSpPr>
          <p:nvPr>
            <p:ph type="subTitle" idx="2"/>
          </p:nvPr>
        </p:nvSpPr>
        <p:spPr>
          <a:xfrm>
            <a:off x="145422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81" name="Google Shape;81;p15"/>
          <p:cNvSpPr txBox="1">
            <a:spLocks noGrp="1"/>
          </p:cNvSpPr>
          <p:nvPr>
            <p:ph type="subTitle" idx="3"/>
          </p:nvPr>
        </p:nvSpPr>
        <p:spPr>
          <a:xfrm>
            <a:off x="542787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82" name="Google Shape;82;p15"/>
          <p:cNvSpPr txBox="1">
            <a:spLocks noGrp="1"/>
          </p:cNvSpPr>
          <p:nvPr>
            <p:ph type="subTitle" idx="4"/>
          </p:nvPr>
        </p:nvSpPr>
        <p:spPr>
          <a:xfrm>
            <a:off x="542787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83" name="Google Shape;83;p15"/>
          <p:cNvSpPr/>
          <p:nvPr/>
        </p:nvSpPr>
        <p:spPr>
          <a:xfrm rot="5400000">
            <a:off x="-2131350" y="2050000"/>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extLst>
      <p:ext uri="{BB962C8B-B14F-4D97-AF65-F5344CB8AC3E}">
        <p14:creationId xmlns:p14="http://schemas.microsoft.com/office/powerpoint/2010/main" val="2288899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54"/>
        <p:cNvGrpSpPr/>
        <p:nvPr/>
      </p:nvGrpSpPr>
      <p:grpSpPr>
        <a:xfrm>
          <a:off x="0" y="0"/>
          <a:ext cx="0" cy="0"/>
          <a:chOff x="0" y="0"/>
          <a:chExt cx="0" cy="0"/>
        </a:xfrm>
      </p:grpSpPr>
      <p:grpSp>
        <p:nvGrpSpPr>
          <p:cNvPr id="155" name="Google Shape;155;p19"/>
          <p:cNvGrpSpPr/>
          <p:nvPr/>
        </p:nvGrpSpPr>
        <p:grpSpPr>
          <a:xfrm>
            <a:off x="-145083" y="-503840"/>
            <a:ext cx="9434170" cy="6151188"/>
            <a:chOff x="-145083" y="-503840"/>
            <a:chExt cx="9434170" cy="6151188"/>
          </a:xfrm>
        </p:grpSpPr>
        <p:sp>
          <p:nvSpPr>
            <p:cNvPr id="156" name="Google Shape;156;p19"/>
            <p:cNvSpPr/>
            <p:nvPr/>
          </p:nvSpPr>
          <p:spPr>
            <a:xfrm rot="10800000" flipH="1">
              <a:off x="534577" y="46792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145073" y="392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45083" y="44198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8430777" y="46443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rot="10800000" flipH="1">
              <a:off x="-125483" y="-4286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770717" y="-5038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10800000">
              <a:off x="8450367" y="2513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0800000">
              <a:off x="8450377" y="-2444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9"/>
          <p:cNvSpPr txBox="1">
            <a:spLocks noGrp="1"/>
          </p:cNvSpPr>
          <p:nvPr>
            <p:ph type="title"/>
          </p:nvPr>
        </p:nvSpPr>
        <p:spPr>
          <a:xfrm>
            <a:off x="720000" y="1270313"/>
            <a:ext cx="3777300" cy="1709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19"/>
          <p:cNvSpPr txBox="1">
            <a:spLocks noGrp="1"/>
          </p:cNvSpPr>
          <p:nvPr>
            <p:ph type="subTitle" idx="1"/>
          </p:nvPr>
        </p:nvSpPr>
        <p:spPr>
          <a:xfrm>
            <a:off x="720000" y="2979813"/>
            <a:ext cx="3777300" cy="89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a:spLocks noGrp="1"/>
          </p:cNvSpPr>
          <p:nvPr>
            <p:ph type="pic" idx="2"/>
          </p:nvPr>
        </p:nvSpPr>
        <p:spPr>
          <a:xfrm>
            <a:off x="5121925" y="1060325"/>
            <a:ext cx="3109200" cy="3109200"/>
          </a:xfrm>
          <a:prstGeom prst="ellipse">
            <a:avLst/>
          </a:prstGeom>
          <a:noFill/>
          <a:ln>
            <a:noFill/>
          </a:ln>
        </p:spPr>
      </p:sp>
    </p:spTree>
    <p:extLst>
      <p:ext uri="{BB962C8B-B14F-4D97-AF65-F5344CB8AC3E}">
        <p14:creationId xmlns:p14="http://schemas.microsoft.com/office/powerpoint/2010/main" val="1412093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9"/>
        <p:cNvGrpSpPr/>
        <p:nvPr/>
      </p:nvGrpSpPr>
      <p:grpSpPr>
        <a:xfrm>
          <a:off x="0" y="0"/>
          <a:ext cx="0" cy="0"/>
          <a:chOff x="0" y="0"/>
          <a:chExt cx="0" cy="0"/>
        </a:xfrm>
      </p:grpSpPr>
      <p:grpSp>
        <p:nvGrpSpPr>
          <p:cNvPr id="110" name="Google Shape;110;p15"/>
          <p:cNvGrpSpPr/>
          <p:nvPr/>
        </p:nvGrpSpPr>
        <p:grpSpPr>
          <a:xfrm>
            <a:off x="-535133" y="-37823"/>
            <a:ext cx="10207495" cy="5621696"/>
            <a:chOff x="-535133" y="-37823"/>
            <a:chExt cx="10207495" cy="5621696"/>
          </a:xfrm>
        </p:grpSpPr>
        <p:sp>
          <p:nvSpPr>
            <p:cNvPr id="111" name="Google Shape;111;p15"/>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722662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1"/>
        <p:cNvGrpSpPr/>
        <p:nvPr/>
      </p:nvGrpSpPr>
      <p:grpSpPr>
        <a:xfrm>
          <a:off x="0" y="0"/>
          <a:ext cx="0" cy="0"/>
          <a:chOff x="0" y="0"/>
          <a:chExt cx="0" cy="0"/>
        </a:xfrm>
      </p:grpSpPr>
      <p:grpSp>
        <p:nvGrpSpPr>
          <p:cNvPr id="192" name="Google Shape;192;p22"/>
          <p:cNvGrpSpPr/>
          <p:nvPr/>
        </p:nvGrpSpPr>
        <p:grpSpPr>
          <a:xfrm>
            <a:off x="-247298" y="-446215"/>
            <a:ext cx="9638600" cy="6030088"/>
            <a:chOff x="-247298" y="-446215"/>
            <a:chExt cx="9638600" cy="6030088"/>
          </a:xfrm>
        </p:grpSpPr>
        <p:sp>
          <p:nvSpPr>
            <p:cNvPr id="193" name="Google Shape;193;p22"/>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body" idx="1"/>
          </p:nvPr>
        </p:nvSpPr>
        <p:spPr>
          <a:xfrm>
            <a:off x="720000" y="1215742"/>
            <a:ext cx="7704000" cy="1022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Clr>
                <a:srgbClr val="1A1A1A"/>
              </a:buClr>
              <a:buSzPts val="1400"/>
              <a:buFont typeface="Nunito Light"/>
              <a:buChar char="○"/>
              <a:defRPr/>
            </a:lvl2pPr>
            <a:lvl3pPr marL="1371600" lvl="2" indent="-317500" rtl="0">
              <a:lnSpc>
                <a:spcPct val="100000"/>
              </a:lnSpc>
              <a:spcBef>
                <a:spcPts val="0"/>
              </a:spcBef>
              <a:spcAft>
                <a:spcPts val="0"/>
              </a:spcAft>
              <a:buClr>
                <a:srgbClr val="1A1A1A"/>
              </a:buClr>
              <a:buSzPts val="1400"/>
              <a:buFont typeface="Nunito Light"/>
              <a:buChar char="■"/>
              <a:defRPr/>
            </a:lvl3pPr>
            <a:lvl4pPr marL="1828800" lvl="3" indent="-317500" rtl="0">
              <a:lnSpc>
                <a:spcPct val="100000"/>
              </a:lnSpc>
              <a:spcBef>
                <a:spcPts val="0"/>
              </a:spcBef>
              <a:spcAft>
                <a:spcPts val="0"/>
              </a:spcAft>
              <a:buClr>
                <a:srgbClr val="1A1A1A"/>
              </a:buClr>
              <a:buSzPts val="1400"/>
              <a:buFont typeface="Nunito Light"/>
              <a:buChar char="●"/>
              <a:defRPr/>
            </a:lvl4pPr>
            <a:lvl5pPr marL="2286000" lvl="4" indent="-317500" rtl="0">
              <a:lnSpc>
                <a:spcPct val="100000"/>
              </a:lnSpc>
              <a:spcBef>
                <a:spcPts val="0"/>
              </a:spcBef>
              <a:spcAft>
                <a:spcPts val="0"/>
              </a:spcAft>
              <a:buClr>
                <a:srgbClr val="1A1A1A"/>
              </a:buClr>
              <a:buSzPts val="1400"/>
              <a:buFont typeface="Nunito Light"/>
              <a:buChar char="○"/>
              <a:defRPr/>
            </a:lvl5pPr>
            <a:lvl6pPr marL="2743200" lvl="5" indent="-317500" rtl="0">
              <a:lnSpc>
                <a:spcPct val="100000"/>
              </a:lnSpc>
              <a:spcBef>
                <a:spcPts val="0"/>
              </a:spcBef>
              <a:spcAft>
                <a:spcPts val="0"/>
              </a:spcAft>
              <a:buClr>
                <a:srgbClr val="1A1A1A"/>
              </a:buClr>
              <a:buSzPts val="1400"/>
              <a:buFont typeface="Nunito Light"/>
              <a:buChar char="■"/>
              <a:defRPr/>
            </a:lvl6pPr>
            <a:lvl7pPr marL="3200400" lvl="6" indent="-317500" rtl="0">
              <a:lnSpc>
                <a:spcPct val="100000"/>
              </a:lnSpc>
              <a:spcBef>
                <a:spcPts val="0"/>
              </a:spcBef>
              <a:spcAft>
                <a:spcPts val="0"/>
              </a:spcAft>
              <a:buClr>
                <a:srgbClr val="1A1A1A"/>
              </a:buClr>
              <a:buSzPts val="1400"/>
              <a:buFont typeface="Nunito Light"/>
              <a:buChar char="●"/>
              <a:defRPr/>
            </a:lvl7pPr>
            <a:lvl8pPr marL="3657600" lvl="7" indent="-317500" rtl="0">
              <a:lnSpc>
                <a:spcPct val="100000"/>
              </a:lnSpc>
              <a:spcBef>
                <a:spcPts val="0"/>
              </a:spcBef>
              <a:spcAft>
                <a:spcPts val="0"/>
              </a:spcAft>
              <a:buClr>
                <a:srgbClr val="1A1A1A"/>
              </a:buClr>
              <a:buSzPts val="1400"/>
              <a:buFont typeface="Nunito Light"/>
              <a:buChar char="○"/>
              <a:defRPr/>
            </a:lvl8pPr>
            <a:lvl9pPr marL="4114800" lvl="8" indent="-317500" rtl="0">
              <a:lnSpc>
                <a:spcPct val="100000"/>
              </a:lnSpc>
              <a:spcBef>
                <a:spcPts val="0"/>
              </a:spcBef>
              <a:spcAft>
                <a:spcPts val="0"/>
              </a:spcAft>
              <a:buClr>
                <a:srgbClr val="1A1A1A"/>
              </a:buClr>
              <a:buSzPts val="1400"/>
              <a:buFont typeface="Nunito Light"/>
              <a:buChar char="■"/>
              <a:defRPr/>
            </a:lvl9pPr>
          </a:lstStyle>
          <a:p>
            <a:endParaRPr/>
          </a:p>
        </p:txBody>
      </p:sp>
    </p:spTree>
    <p:extLst>
      <p:ext uri="{BB962C8B-B14F-4D97-AF65-F5344CB8AC3E}">
        <p14:creationId xmlns:p14="http://schemas.microsoft.com/office/powerpoint/2010/main" val="250685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61" r:id="rId3"/>
    <p:sldLayoutId id="2147483677" r:id="rId4"/>
    <p:sldLayoutId id="2147483712" r:id="rId5"/>
    <p:sldLayoutId id="2147483714" r:id="rId6"/>
    <p:sldLayoutId id="214748371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Shape 190"/>
        <p:cNvGrpSpPr/>
        <p:nvPr/>
      </p:nvGrpSpPr>
      <p:grpSpPr>
        <a:xfrm>
          <a:off x="0" y="0"/>
          <a:ext cx="0" cy="0"/>
          <a:chOff x="0" y="0"/>
          <a:chExt cx="0" cy="0"/>
        </a:xfrm>
      </p:grpSpPr>
      <p:sp>
        <p:nvSpPr>
          <p:cNvPr id="8" name="Google Shape;167;p12">
            <a:extLst>
              <a:ext uri="{FF2B5EF4-FFF2-40B4-BE49-F238E27FC236}">
                <a16:creationId xmlns:a16="http://schemas.microsoft.com/office/drawing/2014/main" id="{01971B85-5471-4ADF-A07D-01705D1B494C}"/>
              </a:ext>
            </a:extLst>
          </p:cNvPr>
          <p:cNvSpPr txBox="1">
            <a:spLocks/>
          </p:cNvSpPr>
          <p:nvPr/>
        </p:nvSpPr>
        <p:spPr>
          <a:xfrm>
            <a:off x="191386" y="1200892"/>
            <a:ext cx="8761228" cy="17140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Montserrat"/>
              <a:buNone/>
              <a:defRPr sz="53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ctr"/>
            <a:r>
              <a:rPr lang="vi-VN" sz="2400" dirty="0">
                <a:solidFill>
                  <a:schemeClr val="bg2">
                    <a:lumMod val="50000"/>
                  </a:schemeClr>
                </a:solidFill>
                <a:latin typeface="+mn-lt"/>
              </a:rPr>
              <a:t/>
            </a:r>
            <a:br>
              <a:rPr lang="vi-VN" sz="2400" dirty="0">
                <a:solidFill>
                  <a:schemeClr val="bg2">
                    <a:lumMod val="50000"/>
                  </a:schemeClr>
                </a:solidFill>
                <a:latin typeface="+mn-lt"/>
              </a:rPr>
            </a:br>
            <a:r>
              <a:rPr lang="vi-VN" sz="2400">
                <a:solidFill>
                  <a:schemeClr val="bg2">
                    <a:lumMod val="50000"/>
                  </a:schemeClr>
                </a:solidFill>
                <a:latin typeface="+mn-lt"/>
              </a:rPr>
              <a:t/>
            </a:r>
            <a:br>
              <a:rPr lang="vi-VN" sz="2400">
                <a:solidFill>
                  <a:schemeClr val="bg2">
                    <a:lumMod val="50000"/>
                  </a:schemeClr>
                </a:solidFill>
                <a:latin typeface="+mn-lt"/>
              </a:rPr>
            </a:br>
            <a:r>
              <a:rPr lang="vi-VN" sz="2100">
                <a:solidFill>
                  <a:schemeClr val="bg2">
                    <a:lumMod val="50000"/>
                  </a:schemeClr>
                </a:solidFill>
                <a:latin typeface="+mn-lt"/>
              </a:rPr>
              <a:t>BÁO </a:t>
            </a:r>
            <a:r>
              <a:rPr lang="vi-VN" sz="2100">
                <a:solidFill>
                  <a:schemeClr val="bg2">
                    <a:lumMod val="50000"/>
                  </a:schemeClr>
                </a:solidFill>
                <a:latin typeface="+mn-lt"/>
              </a:rPr>
              <a:t>CÁO </a:t>
            </a:r>
            <a:r>
              <a:rPr lang="en-US" sz="2100" smtClean="0">
                <a:solidFill>
                  <a:schemeClr val="bg2">
                    <a:lumMod val="50000"/>
                  </a:schemeClr>
                </a:solidFill>
                <a:latin typeface="+mn-lt"/>
              </a:rPr>
              <a:t>MÔN HỌC </a:t>
            </a:r>
            <a:r>
              <a:rPr lang="vi-VN" sz="2100" smtClean="0">
                <a:solidFill>
                  <a:schemeClr val="bg2">
                    <a:lumMod val="50000"/>
                  </a:schemeClr>
                </a:solidFill>
                <a:latin typeface="+mn-lt"/>
              </a:rPr>
              <a:t>– </a:t>
            </a:r>
            <a:r>
              <a:rPr lang="vi-VN" sz="2100">
                <a:solidFill>
                  <a:schemeClr val="bg2">
                    <a:lumMod val="50000"/>
                  </a:schemeClr>
                </a:solidFill>
                <a:latin typeface="+mn-lt"/>
              </a:rPr>
              <a:t>MÔ HÌNH HOÁ HÌNH HỌC</a:t>
            </a:r>
            <a:endParaRPr lang="vi-VN" sz="2800" dirty="0">
              <a:solidFill>
                <a:schemeClr val="bg2">
                  <a:lumMod val="50000"/>
                </a:schemeClr>
              </a:solidFill>
              <a:latin typeface="+mn-lt"/>
            </a:endParaRPr>
          </a:p>
          <a:p>
            <a:pPr algn="ctr"/>
            <a:r>
              <a:rPr lang="vi-VN" sz="2800">
                <a:solidFill>
                  <a:schemeClr val="bg2">
                    <a:lumMod val="50000"/>
                  </a:schemeClr>
                </a:solidFill>
                <a:latin typeface="+mn-lt"/>
              </a:rPr>
              <a:t>ĐIỀU KHIỂN ĐỐI TƯỢNG 3D BẰNG NHẬN DẠNG CỬ CHỈ TAY</a:t>
            </a:r>
            <a:r>
              <a:rPr lang="vi-VN" sz="2400" dirty="0">
                <a:solidFill>
                  <a:schemeClr val="bg2">
                    <a:lumMod val="50000"/>
                  </a:schemeClr>
                </a:solidFill>
                <a:latin typeface="+mn-lt"/>
              </a:rPr>
              <a:t/>
            </a:r>
            <a:br>
              <a:rPr lang="vi-VN" sz="2400" dirty="0">
                <a:solidFill>
                  <a:schemeClr val="bg2">
                    <a:lumMod val="50000"/>
                  </a:schemeClr>
                </a:solidFill>
                <a:latin typeface="+mn-lt"/>
              </a:rPr>
            </a:br>
            <a:endParaRPr lang="vi-VN" sz="2400" dirty="0">
              <a:solidFill>
                <a:schemeClr val="bg2">
                  <a:lumMod val="50000"/>
                </a:schemeClr>
              </a:solidFill>
              <a:latin typeface="+mn-lt"/>
            </a:endParaRPr>
          </a:p>
        </p:txBody>
      </p:sp>
      <p:graphicFrame>
        <p:nvGraphicFramePr>
          <p:cNvPr id="6" name="Table 5">
            <a:extLst>
              <a:ext uri="{FF2B5EF4-FFF2-40B4-BE49-F238E27FC236}">
                <a16:creationId xmlns:a16="http://schemas.microsoft.com/office/drawing/2014/main" id="{C6CD37CA-D06E-42CE-B040-64E585DC2706}"/>
              </a:ext>
            </a:extLst>
          </p:cNvPr>
          <p:cNvGraphicFramePr>
            <a:graphicFrameLocks noGrp="1"/>
          </p:cNvGraphicFramePr>
          <p:nvPr>
            <p:extLst>
              <p:ext uri="{D42A27DB-BD31-4B8C-83A1-F6EECF244321}">
                <p14:modId xmlns:p14="http://schemas.microsoft.com/office/powerpoint/2010/main" val="835324739"/>
              </p:ext>
            </p:extLst>
          </p:nvPr>
        </p:nvGraphicFramePr>
        <p:xfrm>
          <a:off x="1755755" y="2964308"/>
          <a:ext cx="6906235" cy="1858988"/>
        </p:xfrm>
        <a:graphic>
          <a:graphicData uri="http://schemas.openxmlformats.org/drawingml/2006/table">
            <a:tbl>
              <a:tblPr firstRow="1" bandRow="1">
                <a:tableStyleId>{AF8C5766-DF03-4FF4-8055-9879DEEE2968}</a:tableStyleId>
              </a:tblPr>
              <a:tblGrid>
                <a:gridCol w="2861313">
                  <a:extLst>
                    <a:ext uri="{9D8B030D-6E8A-4147-A177-3AD203B41FA5}">
                      <a16:colId xmlns:a16="http://schemas.microsoft.com/office/drawing/2014/main" val="475441061"/>
                    </a:ext>
                  </a:extLst>
                </a:gridCol>
                <a:gridCol w="4044922">
                  <a:extLst>
                    <a:ext uri="{9D8B030D-6E8A-4147-A177-3AD203B41FA5}">
                      <a16:colId xmlns:a16="http://schemas.microsoft.com/office/drawing/2014/main" val="377127959"/>
                    </a:ext>
                  </a:extLst>
                </a:gridCol>
              </a:tblGrid>
              <a:tr h="316666">
                <a:tc>
                  <a:txBody>
                    <a:bodyPr/>
                    <a:lstStyle/>
                    <a:p>
                      <a:r>
                        <a:rPr lang="vi-VN" sz="1800" b="1" i="0" u="none" strike="noStrike" cap="none" dirty="0">
                          <a:solidFill>
                            <a:srgbClr val="003CA5"/>
                          </a:solidFill>
                          <a:latin typeface="Arial"/>
                          <a:ea typeface="Arial"/>
                          <a:cs typeface="Arial"/>
                          <a:sym typeface="Arial"/>
                        </a:rPr>
                        <a:t>Giảng viên hướng dẫn</a:t>
                      </a:r>
                      <a:endParaRPr lang="en-US" sz="1800" b="1" dirty="0">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smtClean="0">
                          <a:solidFill>
                            <a:srgbClr val="003CA5"/>
                          </a:solidFill>
                          <a:latin typeface="Arial"/>
                          <a:ea typeface="Arial"/>
                          <a:cs typeface="Arial"/>
                          <a:sym typeface="Arial"/>
                        </a:rPr>
                        <a:t>PGS.</a:t>
                      </a:r>
                      <a:r>
                        <a:rPr lang="vi-VN" sz="1800" b="1" i="0" u="none" strike="noStrike" cap="none" smtClean="0">
                          <a:solidFill>
                            <a:srgbClr val="003CA5"/>
                          </a:solidFill>
                          <a:latin typeface="Arial"/>
                          <a:ea typeface="Arial"/>
                          <a:cs typeface="Arial"/>
                          <a:sym typeface="Arial"/>
                        </a:rPr>
                        <a:t>TS. </a:t>
                      </a:r>
                      <a:r>
                        <a:rPr lang="en-US" sz="1800" b="1" i="0" u="none" strike="noStrike" cap="none" smtClean="0">
                          <a:solidFill>
                            <a:srgbClr val="003CA5"/>
                          </a:solidFill>
                          <a:latin typeface="Arial"/>
                          <a:ea typeface="Arial"/>
                          <a:cs typeface="Arial"/>
                          <a:sym typeface="Arial"/>
                        </a:rPr>
                        <a:t>Nguyễn</a:t>
                      </a:r>
                      <a:r>
                        <a:rPr lang="en-US" sz="1800" b="1" i="0" u="none" strike="noStrike" cap="none" baseline="0" smtClean="0">
                          <a:solidFill>
                            <a:srgbClr val="003CA5"/>
                          </a:solidFill>
                          <a:latin typeface="Arial"/>
                          <a:ea typeface="Arial"/>
                          <a:cs typeface="Arial"/>
                          <a:sym typeface="Arial"/>
                        </a:rPr>
                        <a:t> Tấn Khôi</a:t>
                      </a:r>
                      <a:endParaRPr lang="en-US" sz="1800" b="1" dirty="0">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290852544"/>
                  </a:ext>
                </a:extLst>
              </a:tr>
              <a:tr h="761708">
                <a:tc>
                  <a:txBody>
                    <a:bodyPr/>
                    <a:lstStyle/>
                    <a:p>
                      <a:r>
                        <a:rPr lang="vi-VN" sz="1800" b="1" i="0" u="none" strike="noStrike" cap="none" dirty="0">
                          <a:solidFill>
                            <a:srgbClr val="003CA5"/>
                          </a:solidFill>
                          <a:latin typeface="Arial"/>
                          <a:ea typeface="Arial"/>
                          <a:cs typeface="Arial"/>
                          <a:sym typeface="Arial"/>
                        </a:rPr>
                        <a:t>Sinh viên thực hiện</a:t>
                      </a:r>
                      <a:endParaRPr lang="en-US" sz="1800" b="1" dirty="0">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vi-VN" sz="1800" b="1" i="0" u="none" strike="noStrike" cap="none" smtClean="0">
                          <a:solidFill>
                            <a:srgbClr val="003CA5"/>
                          </a:solidFill>
                          <a:latin typeface="Arial"/>
                          <a:ea typeface="Arial"/>
                          <a:cs typeface="Arial"/>
                          <a:sym typeface="Arial"/>
                        </a:rPr>
                        <a:t>Nguyễn </a:t>
                      </a:r>
                      <a:r>
                        <a:rPr lang="vi-VN" sz="1800" b="1" i="0" u="none" strike="noStrike" cap="none">
                          <a:solidFill>
                            <a:srgbClr val="003CA5"/>
                          </a:solidFill>
                          <a:latin typeface="Arial"/>
                          <a:ea typeface="Arial"/>
                          <a:cs typeface="Arial"/>
                          <a:sym typeface="Arial"/>
                        </a:rPr>
                        <a:t>Văn </a:t>
                      </a:r>
                      <a:r>
                        <a:rPr lang="vi-VN" sz="1800" b="1" i="0" u="none" strike="noStrike" cap="none" smtClean="0">
                          <a:solidFill>
                            <a:srgbClr val="003CA5"/>
                          </a:solidFill>
                          <a:latin typeface="Arial"/>
                          <a:ea typeface="Arial"/>
                          <a:cs typeface="Arial"/>
                          <a:sym typeface="Arial"/>
                        </a:rPr>
                        <a:t>Mạnh</a:t>
                      </a:r>
                      <a:endParaRPr lang="en-US" sz="1800" b="1" i="0" u="none" strike="noStrike" cap="none" smtClean="0">
                        <a:solidFill>
                          <a:srgbClr val="003CA5"/>
                        </a:solidFill>
                        <a:latin typeface="Arial"/>
                        <a:ea typeface="Arial"/>
                        <a:cs typeface="Arial"/>
                        <a:sym typeface="Arial"/>
                      </a:endParaRPr>
                    </a:p>
                    <a:p>
                      <a:r>
                        <a:rPr lang="vi-VN" sz="1800" b="1" i="0" u="none" strike="noStrike" cap="none" smtClean="0">
                          <a:solidFill>
                            <a:srgbClr val="003CA5"/>
                          </a:solidFill>
                          <a:latin typeface="Arial"/>
                          <a:ea typeface="Arial"/>
                          <a:cs typeface="Arial"/>
                          <a:sym typeface="Arial"/>
                        </a:rPr>
                        <a:t>Nguyễn Văn Hoàng Phúc</a:t>
                      </a:r>
                      <a:endParaRPr lang="vi-VN" sz="1800" b="1" i="0" u="none" strike="noStrike" cap="none" dirty="0">
                        <a:solidFill>
                          <a:srgbClr val="003CA5"/>
                        </a:solidFill>
                        <a:latin typeface="Arial"/>
                        <a:ea typeface="Arial"/>
                        <a:cs typeface="Arial"/>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48816833"/>
                  </a:ext>
                </a:extLst>
              </a:tr>
              <a:tr h="316666">
                <a:tc>
                  <a:txBody>
                    <a:bodyPr/>
                    <a:lstStyle/>
                    <a:p>
                      <a:r>
                        <a:rPr lang="vi-VN" sz="1800" b="1" i="0" u="none" strike="noStrike" cap="none">
                          <a:solidFill>
                            <a:srgbClr val="003CA5"/>
                          </a:solidFill>
                          <a:latin typeface="Arial"/>
                          <a:ea typeface="Arial"/>
                          <a:cs typeface="Arial"/>
                          <a:sym typeface="Arial"/>
                        </a:rPr>
                        <a:t>Nhóm</a:t>
                      </a:r>
                      <a:endParaRPr lang="en-US" sz="1800" b="1">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vi-VN" sz="1800" b="1" i="0" u="none" strike="noStrike" cap="none" dirty="0">
                          <a:solidFill>
                            <a:srgbClr val="003CA5"/>
                          </a:solidFill>
                          <a:latin typeface="Arial"/>
                          <a:cs typeface="Arial"/>
                          <a:sym typeface="Arial"/>
                        </a:rPr>
                        <a:t>20Nh10 </a:t>
                      </a:r>
                      <a:endParaRPr lang="en-US" sz="1800" b="1" dirty="0">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09021268"/>
                  </a:ext>
                </a:extLst>
              </a:tr>
              <a:tr h="316666">
                <a:tc>
                  <a:txBody>
                    <a:bodyPr/>
                    <a:lstStyle/>
                    <a:p>
                      <a:r>
                        <a:rPr lang="vi-VN" sz="1800" b="1" i="0" u="none" strike="noStrike" cap="none">
                          <a:solidFill>
                            <a:srgbClr val="003CA5"/>
                          </a:solidFill>
                          <a:latin typeface="Arial"/>
                          <a:ea typeface="Arial"/>
                          <a:cs typeface="Arial"/>
                          <a:sym typeface="Arial"/>
                        </a:rPr>
                        <a:t>Lớp</a:t>
                      </a:r>
                      <a:endParaRPr lang="en-US" sz="1800" b="1">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vi-VN" sz="1800" b="1" i="0" u="none" strike="noStrike" cap="none" dirty="0">
                          <a:solidFill>
                            <a:srgbClr val="003CA5"/>
                          </a:solidFill>
                          <a:latin typeface="Arial"/>
                          <a:ea typeface="Arial"/>
                          <a:cs typeface="Arial"/>
                          <a:sym typeface="Arial"/>
                        </a:rPr>
                        <a:t>20T1  </a:t>
                      </a:r>
                      <a:endParaRPr lang="en-US" sz="1800" b="1" dirty="0">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10875340"/>
                  </a:ext>
                </a:extLst>
              </a:tr>
            </a:tbl>
          </a:graphicData>
        </a:graphic>
      </p:graphicFrame>
      <p:sp>
        <p:nvSpPr>
          <p:cNvPr id="7" name="Rectangle 6">
            <a:extLst>
              <a:ext uri="{FF2B5EF4-FFF2-40B4-BE49-F238E27FC236}">
                <a16:creationId xmlns:a16="http://schemas.microsoft.com/office/drawing/2014/main" id="{0C30EB8B-7681-4006-A344-DD3A5DE60A18}"/>
              </a:ext>
            </a:extLst>
          </p:cNvPr>
          <p:cNvSpPr/>
          <p:nvPr/>
        </p:nvSpPr>
        <p:spPr>
          <a:xfrm>
            <a:off x="0" y="0"/>
            <a:ext cx="9144000" cy="964019"/>
          </a:xfrm>
          <a:prstGeom prst="rect">
            <a:avLst/>
          </a:prstGeom>
          <a:solidFill>
            <a:srgbClr val="003CA5"/>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vi-VN" sz="2000" b="1" dirty="0">
                <a:solidFill>
                  <a:schemeClr val="bg1"/>
                </a:solidFill>
              </a:rPr>
              <a:t>TRƯỜNG ĐẠI HỌC BÁCH KHOA ĐÀ NẴNG</a:t>
            </a:r>
            <a:br>
              <a:rPr lang="vi-VN" sz="2000" b="1" dirty="0">
                <a:solidFill>
                  <a:schemeClr val="bg1"/>
                </a:solidFill>
              </a:rPr>
            </a:br>
            <a:r>
              <a:rPr lang="vi-VN" sz="2000" b="1" dirty="0">
                <a:solidFill>
                  <a:schemeClr val="bg1"/>
                </a:solidFill>
              </a:rPr>
              <a:t>KHOA CÔNG NGHỆ THÔNG TIN</a:t>
            </a:r>
            <a:endParaRPr lang="en-US" sz="2000" b="1" dirty="0">
              <a:solidFill>
                <a:schemeClr val="bg1"/>
              </a:solidFill>
            </a:endParaRPr>
          </a:p>
        </p:txBody>
      </p:sp>
      <p:pic>
        <p:nvPicPr>
          <p:cNvPr id="14" name="Picture 2" descr="Trường Đại học Bách khoa - Đại học Đà Nẵng &gt; Tintuc &gt; Tintuc">
            <a:extLst>
              <a:ext uri="{FF2B5EF4-FFF2-40B4-BE49-F238E27FC236}">
                <a16:creationId xmlns:a16="http://schemas.microsoft.com/office/drawing/2014/main" id="{FC7BE93C-B0FB-4C40-840B-4CE34F83D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64019" cy="964019"/>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pic>
        <p:nvPicPr>
          <p:cNvPr id="15" name="Picture 4" descr="Information Technology faculty - DUT | Da Nang">
            <a:extLst>
              <a:ext uri="{FF2B5EF4-FFF2-40B4-BE49-F238E27FC236}">
                <a16:creationId xmlns:a16="http://schemas.microsoft.com/office/drawing/2014/main" id="{4364E0FA-1245-4265-8451-569B6519D0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9981" y="-1"/>
            <a:ext cx="964019" cy="964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8" name="Google Shape;2489;p45">
            <a:extLst>
              <a:ext uri="{FF2B5EF4-FFF2-40B4-BE49-F238E27FC236}">
                <a16:creationId xmlns:a16="http://schemas.microsoft.com/office/drawing/2014/main" id="{06295B62-2BE8-6D37-839A-7E8F9B68A64A}"/>
              </a:ext>
            </a:extLst>
          </p:cNvPr>
          <p:cNvSpPr txBox="1">
            <a:spLocks/>
          </p:cNvSpPr>
          <p:nvPr/>
        </p:nvSpPr>
        <p:spPr>
          <a:xfrm>
            <a:off x="635116" y="0"/>
            <a:ext cx="7723500" cy="60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mtClean="0">
                <a:solidFill>
                  <a:srgbClr val="003CA5"/>
                </a:solidFill>
                <a:latin typeface="Montserrat" panose="00000500000000000000" pitchFamily="2" charset="0"/>
                <a:cs typeface="Arial" panose="020B0604020202020204" pitchFamily="34" charset="0"/>
              </a:rPr>
              <a:t>0</a:t>
            </a:r>
            <a:r>
              <a:rPr lang="en-US" smtClean="0">
                <a:solidFill>
                  <a:srgbClr val="003CA5"/>
                </a:solidFill>
                <a:latin typeface="Montserrat" panose="00000500000000000000" pitchFamily="2" charset="0"/>
                <a:cs typeface="Arial" panose="020B0604020202020204" pitchFamily="34" charset="0"/>
              </a:rPr>
              <a:t>4</a:t>
            </a:r>
            <a:r>
              <a:rPr lang="en-US" smtClean="0">
                <a:solidFill>
                  <a:srgbClr val="003CA5"/>
                </a:solidFill>
                <a:latin typeface="Montserrat" panose="00000500000000000000" pitchFamily="2" charset="0"/>
                <a:cs typeface="Arial" panose="020B0604020202020204" pitchFamily="34" charset="0"/>
              </a:rPr>
              <a:t>. Kết quả và demo</a:t>
            </a:r>
            <a:endParaRPr lang="en-US">
              <a:solidFill>
                <a:srgbClr val="003CA5"/>
              </a:solidFill>
              <a:latin typeface="Montserrat" panose="00000500000000000000" pitchFamily="2" charset="0"/>
              <a:cs typeface="Arial" panose="020B0604020202020204" pitchFamily="34" charset="0"/>
            </a:endParaRPr>
          </a:p>
        </p:txBody>
      </p:sp>
      <p:sp>
        <p:nvSpPr>
          <p:cNvPr id="4" name="Rectangle 3"/>
          <p:cNvSpPr/>
          <p:nvPr/>
        </p:nvSpPr>
        <p:spPr>
          <a:xfrm>
            <a:off x="449964" y="710498"/>
            <a:ext cx="2128775" cy="338554"/>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1600" smtClean="0"/>
              <a:t>Kết quả kiểm thử</a:t>
            </a:r>
            <a:endParaRPr lang="en-US" sz="1600"/>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514432" y="1395816"/>
            <a:ext cx="4064146" cy="3458131"/>
          </a:xfrm>
          <a:prstGeom prst="rect">
            <a:avLst/>
          </a:prstGeom>
          <a:noFill/>
          <a:ln>
            <a:noFill/>
          </a:ln>
        </p:spPr>
      </p:pic>
      <p:sp>
        <p:nvSpPr>
          <p:cNvPr id="2" name="TextBox 1"/>
          <p:cNvSpPr txBox="1"/>
          <p:nvPr/>
        </p:nvSpPr>
        <p:spPr>
          <a:xfrm>
            <a:off x="2740428" y="760769"/>
            <a:ext cx="1732895" cy="307777"/>
          </a:xfrm>
          <a:prstGeom prst="rect">
            <a:avLst/>
          </a:prstGeom>
          <a:noFill/>
        </p:spPr>
        <p:txBody>
          <a:bodyPr wrap="square" rtlCol="0">
            <a:spAutoFit/>
          </a:bodyPr>
          <a:lstStyle/>
          <a:p>
            <a:r>
              <a:rPr lang="en-US" b="1" smtClean="0"/>
              <a:t>Accuracy: 98.67%</a:t>
            </a:r>
            <a:endParaRPr lang="en-US" b="1"/>
          </a:p>
        </p:txBody>
      </p:sp>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4809442" y="1395816"/>
            <a:ext cx="3893185" cy="3096260"/>
          </a:xfrm>
          <a:prstGeom prst="rect">
            <a:avLst/>
          </a:prstGeom>
          <a:noFill/>
          <a:ln>
            <a:noFill/>
          </a:ln>
        </p:spPr>
      </p:pic>
      <p:sp>
        <p:nvSpPr>
          <p:cNvPr id="11" name="Rectangle 10"/>
          <p:cNvSpPr/>
          <p:nvPr/>
        </p:nvSpPr>
        <p:spPr>
          <a:xfrm>
            <a:off x="4921275" y="745380"/>
            <a:ext cx="2128775" cy="338554"/>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1600" smtClean="0"/>
              <a:t>Kết quả thực nghiệm</a:t>
            </a:r>
            <a:endParaRPr lang="en-US" sz="1600"/>
          </a:p>
        </p:txBody>
      </p:sp>
    </p:spTree>
    <p:extLst>
      <p:ext uri="{BB962C8B-B14F-4D97-AF65-F5344CB8AC3E}">
        <p14:creationId xmlns:p14="http://schemas.microsoft.com/office/powerpoint/2010/main" val="30996592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8" name="Google Shape;2489;p45">
            <a:extLst>
              <a:ext uri="{FF2B5EF4-FFF2-40B4-BE49-F238E27FC236}">
                <a16:creationId xmlns:a16="http://schemas.microsoft.com/office/drawing/2014/main" id="{06295B62-2BE8-6D37-839A-7E8F9B68A64A}"/>
              </a:ext>
            </a:extLst>
          </p:cNvPr>
          <p:cNvSpPr txBox="1">
            <a:spLocks/>
          </p:cNvSpPr>
          <p:nvPr/>
        </p:nvSpPr>
        <p:spPr>
          <a:xfrm>
            <a:off x="635116" y="0"/>
            <a:ext cx="7723500" cy="60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mtClean="0">
                <a:solidFill>
                  <a:srgbClr val="003CA5"/>
                </a:solidFill>
                <a:latin typeface="Montserrat" panose="00000500000000000000" pitchFamily="2" charset="0"/>
                <a:cs typeface="Arial" panose="020B0604020202020204" pitchFamily="34" charset="0"/>
              </a:rPr>
              <a:t>0</a:t>
            </a:r>
            <a:r>
              <a:rPr lang="en-US" smtClean="0">
                <a:solidFill>
                  <a:srgbClr val="003CA5"/>
                </a:solidFill>
                <a:latin typeface="Montserrat" panose="00000500000000000000" pitchFamily="2" charset="0"/>
                <a:cs typeface="Arial" panose="020B0604020202020204" pitchFamily="34" charset="0"/>
              </a:rPr>
              <a:t>4</a:t>
            </a:r>
            <a:r>
              <a:rPr lang="en-US" smtClean="0">
                <a:solidFill>
                  <a:srgbClr val="003CA5"/>
                </a:solidFill>
                <a:latin typeface="Montserrat" panose="00000500000000000000" pitchFamily="2" charset="0"/>
                <a:cs typeface="Arial" panose="020B0604020202020204" pitchFamily="34" charset="0"/>
              </a:rPr>
              <a:t>. Kết quả và demo</a:t>
            </a:r>
            <a:endParaRPr lang="en-US">
              <a:solidFill>
                <a:srgbClr val="003CA5"/>
              </a:solidFill>
              <a:latin typeface="Montserrat" panose="00000500000000000000" pitchFamily="2" charset="0"/>
              <a:cs typeface="Arial" panose="020B0604020202020204" pitchFamily="34" charset="0"/>
            </a:endParaRPr>
          </a:p>
        </p:txBody>
      </p:sp>
      <p:sp>
        <p:nvSpPr>
          <p:cNvPr id="4" name="Rectangle 3"/>
          <p:cNvSpPr/>
          <p:nvPr/>
        </p:nvSpPr>
        <p:spPr>
          <a:xfrm>
            <a:off x="449964" y="710498"/>
            <a:ext cx="2128775" cy="338554"/>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1600" smtClean="0"/>
              <a:t>Demo</a:t>
            </a:r>
            <a:endParaRPr lang="en-US" sz="1600"/>
          </a:p>
        </p:txBody>
      </p:sp>
      <p:pic>
        <p:nvPicPr>
          <p:cNvPr id="12" name="Picture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9803" y="1222413"/>
            <a:ext cx="6692179" cy="3337280"/>
          </a:xfrm>
          <a:prstGeom prst="rect">
            <a:avLst/>
          </a:prstGeom>
          <a:noFill/>
          <a:ln>
            <a:noFill/>
          </a:ln>
        </p:spPr>
      </p:pic>
    </p:spTree>
    <p:extLst>
      <p:ext uri="{BB962C8B-B14F-4D97-AF65-F5344CB8AC3E}">
        <p14:creationId xmlns:p14="http://schemas.microsoft.com/office/powerpoint/2010/main" val="11796619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2" name="Google Shape;2489;p45">
            <a:extLst>
              <a:ext uri="{FF2B5EF4-FFF2-40B4-BE49-F238E27FC236}">
                <a16:creationId xmlns:a16="http://schemas.microsoft.com/office/drawing/2014/main" id="{BAAC8281-9D4C-7E8F-AEBF-B290738890C3}"/>
              </a:ext>
            </a:extLst>
          </p:cNvPr>
          <p:cNvSpPr txBox="1">
            <a:spLocks/>
          </p:cNvSpPr>
          <p:nvPr/>
        </p:nvSpPr>
        <p:spPr>
          <a:xfrm>
            <a:off x="1020115" y="-825"/>
            <a:ext cx="7330507"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sz="3200" dirty="0">
                <a:solidFill>
                  <a:srgbClr val="003CA5"/>
                </a:solidFill>
                <a:latin typeface="Montserrat" panose="00000500000000000000" pitchFamily="2" charset="0"/>
                <a:cs typeface="Arial" panose="020B0604020202020204" pitchFamily="34" charset="0"/>
              </a:rPr>
              <a:t>06. Kết luận và hướng phát triển</a:t>
            </a:r>
          </a:p>
        </p:txBody>
      </p:sp>
      <p:sp>
        <p:nvSpPr>
          <p:cNvPr id="3" name="Rectangle 2">
            <a:extLst>
              <a:ext uri="{FF2B5EF4-FFF2-40B4-BE49-F238E27FC236}">
                <a16:creationId xmlns:a16="http://schemas.microsoft.com/office/drawing/2014/main" id="{5D74593B-7159-7C73-7ACC-695E281304F4}"/>
              </a:ext>
            </a:extLst>
          </p:cNvPr>
          <p:cNvSpPr/>
          <p:nvPr/>
        </p:nvSpPr>
        <p:spPr>
          <a:xfrm>
            <a:off x="671048" y="670312"/>
            <a:ext cx="7841424" cy="4170372"/>
          </a:xfrm>
          <a:prstGeom prst="rect">
            <a:avLst/>
          </a:prstGeom>
        </p:spPr>
        <p:txBody>
          <a:bodyPr wrap="square">
            <a:spAutoFit/>
          </a:bodyPr>
          <a:lstStyle/>
          <a:p>
            <a:pPr lvl="1" algn="ctr">
              <a:lnSpc>
                <a:spcPct val="150000"/>
              </a:lnSpc>
              <a:spcBef>
                <a:spcPts val="300"/>
              </a:spcBef>
              <a:buSzPts val="1600"/>
              <a:tabLst>
                <a:tab pos="0" algn="l"/>
              </a:tabLst>
            </a:pPr>
            <a:r>
              <a:rPr lang="en-US" sz="1800" b="1" smtClean="0">
                <a:solidFill>
                  <a:schemeClr val="accent1"/>
                </a:solidFill>
                <a:latin typeface="Times New Roman" panose="02020603050405020304" pitchFamily="18" charset="0"/>
                <a:ea typeface="Times New Roman" panose="02020603050405020304" pitchFamily="18" charset="0"/>
              </a:rPr>
              <a:t>Kết </a:t>
            </a:r>
            <a:r>
              <a:rPr lang="en-US" sz="1800" b="1" dirty="0" err="1">
                <a:solidFill>
                  <a:schemeClr val="accent1"/>
                </a:solidFill>
                <a:latin typeface="Times New Roman" panose="02020603050405020304" pitchFamily="18" charset="0"/>
                <a:ea typeface="Times New Roman" panose="02020603050405020304" pitchFamily="18" charset="0"/>
              </a:rPr>
              <a:t>quả</a:t>
            </a:r>
            <a:r>
              <a:rPr lang="en-US" sz="1800" b="1" dirty="0">
                <a:solidFill>
                  <a:schemeClr val="accent1"/>
                </a:solidFill>
                <a:latin typeface="Times New Roman" panose="02020603050405020304" pitchFamily="18" charset="0"/>
                <a:ea typeface="Times New Roman" panose="02020603050405020304" pitchFamily="18" charset="0"/>
              </a:rPr>
              <a:t> </a:t>
            </a:r>
            <a:r>
              <a:rPr lang="en-US" sz="1800" b="1" dirty="0" err="1">
                <a:solidFill>
                  <a:schemeClr val="accent1"/>
                </a:solidFill>
                <a:latin typeface="Times New Roman" panose="02020603050405020304" pitchFamily="18" charset="0"/>
                <a:ea typeface="Times New Roman" panose="02020603050405020304" pitchFamily="18" charset="0"/>
              </a:rPr>
              <a:t>đạt</a:t>
            </a:r>
            <a:r>
              <a:rPr lang="en-US" sz="1800" b="1" dirty="0">
                <a:solidFill>
                  <a:schemeClr val="accent1"/>
                </a:solidFill>
                <a:latin typeface="Times New Roman" panose="02020603050405020304" pitchFamily="18" charset="0"/>
                <a:ea typeface="Times New Roman" panose="02020603050405020304" pitchFamily="18" charset="0"/>
              </a:rPr>
              <a:t> </a:t>
            </a:r>
            <a:r>
              <a:rPr lang="en-US" sz="1800" b="1" dirty="0" err="1">
                <a:solidFill>
                  <a:schemeClr val="accent1"/>
                </a:solidFill>
                <a:latin typeface="Times New Roman" panose="02020603050405020304" pitchFamily="18" charset="0"/>
                <a:ea typeface="Times New Roman" panose="02020603050405020304" pitchFamily="18" charset="0"/>
              </a:rPr>
              <a:t>được</a:t>
            </a:r>
            <a:endParaRPr lang="en-US" sz="1800" b="1" dirty="0">
              <a:solidFill>
                <a:schemeClr val="accent1"/>
              </a:solidFill>
              <a:latin typeface="Times New Roman" panose="02020603050405020304" pitchFamily="18" charset="0"/>
              <a:ea typeface="Times New Roman" panose="02020603050405020304" pitchFamily="18" charset="0"/>
            </a:endParaRPr>
          </a:p>
          <a:p>
            <a:pPr marL="285750" indent="-285750" algn="just">
              <a:lnSpc>
                <a:spcPct val="150000"/>
              </a:lnSpc>
              <a:buFont typeface="Wingdings" panose="05000000000000000000" pitchFamily="2" charset="2"/>
              <a:buChar char="§"/>
              <a:tabLst>
                <a:tab pos="0" algn="l"/>
                <a:tab pos="228600" algn="l"/>
              </a:tabLst>
            </a:pPr>
            <a:r>
              <a:rPr lang="vi-VN" sz="1500" smtClean="0">
                <a:solidFill>
                  <a:schemeClr val="accent1"/>
                </a:solidFill>
                <a:latin typeface="Times New Roman" panose="02020603050405020304" pitchFamily="18" charset="0"/>
                <a:ea typeface="Times New Roman" panose="02020603050405020304" pitchFamily="18" charset="0"/>
              </a:rPr>
              <a:t>Huấn </a:t>
            </a:r>
            <a:r>
              <a:rPr lang="vi-VN" sz="1500">
                <a:solidFill>
                  <a:schemeClr val="accent1"/>
                </a:solidFill>
                <a:latin typeface="Times New Roman" panose="02020603050405020304" pitchFamily="18" charset="0"/>
                <a:ea typeface="Times New Roman" panose="02020603050405020304" pitchFamily="18" charset="0"/>
              </a:rPr>
              <a:t>luyện và xây dựng được model AI nhận diện hành động cử chỉ tay, góp phần vào chức năng điều khiển vật thể 3D </a:t>
            </a:r>
          </a:p>
          <a:p>
            <a:pPr marL="285750" indent="-285750" algn="just">
              <a:lnSpc>
                <a:spcPct val="150000"/>
              </a:lnSpc>
              <a:buFont typeface="Wingdings" panose="05000000000000000000" pitchFamily="2" charset="2"/>
              <a:buChar char="§"/>
              <a:tabLst>
                <a:tab pos="0" algn="l"/>
                <a:tab pos="228600" algn="l"/>
              </a:tabLst>
            </a:pPr>
            <a:r>
              <a:rPr lang="vi-VN" sz="1500" smtClean="0">
                <a:solidFill>
                  <a:schemeClr val="accent1"/>
                </a:solidFill>
                <a:latin typeface="Times New Roman" panose="02020603050405020304" pitchFamily="18" charset="0"/>
                <a:ea typeface="Times New Roman" panose="02020603050405020304" pitchFamily="18" charset="0"/>
              </a:rPr>
              <a:t>Xây </a:t>
            </a:r>
            <a:r>
              <a:rPr lang="vi-VN" sz="1500">
                <a:solidFill>
                  <a:schemeClr val="accent1"/>
                </a:solidFill>
                <a:latin typeface="Times New Roman" panose="02020603050405020304" pitchFamily="18" charset="0"/>
                <a:ea typeface="Times New Roman" panose="02020603050405020304" pitchFamily="18" charset="0"/>
              </a:rPr>
              <a:t>dựng được một giao diện người dùng thân thiện và dễ sử dụng, giúp người dùng thao tác dễ dàng hơn trong việc điều khiển và lựa chọn các đối tượng 3D. </a:t>
            </a:r>
          </a:p>
          <a:p>
            <a:pPr marL="285750" indent="-285750" algn="just">
              <a:lnSpc>
                <a:spcPct val="150000"/>
              </a:lnSpc>
              <a:buFont typeface="Wingdings" panose="05000000000000000000" pitchFamily="2" charset="2"/>
              <a:buChar char="§"/>
              <a:tabLst>
                <a:tab pos="0" algn="l"/>
                <a:tab pos="228600" algn="l"/>
              </a:tabLst>
            </a:pPr>
            <a:r>
              <a:rPr lang="vi-VN" sz="1500" smtClean="0">
                <a:solidFill>
                  <a:schemeClr val="accent1"/>
                </a:solidFill>
                <a:latin typeface="Times New Roman" panose="02020603050405020304" pitchFamily="18" charset="0"/>
                <a:ea typeface="Times New Roman" panose="02020603050405020304" pitchFamily="18" charset="0"/>
              </a:rPr>
              <a:t>Đề </a:t>
            </a:r>
            <a:r>
              <a:rPr lang="vi-VN" sz="1500">
                <a:solidFill>
                  <a:schemeClr val="accent1"/>
                </a:solidFill>
                <a:latin typeface="Times New Roman" panose="02020603050405020304" pitchFamily="18" charset="0"/>
                <a:ea typeface="Times New Roman" panose="02020603050405020304" pitchFamily="18" charset="0"/>
              </a:rPr>
              <a:t>xuất phương pháp sử dụng socket để truyền dữ liệu trong thời gian thực từ server về client. </a:t>
            </a:r>
          </a:p>
          <a:p>
            <a:pPr lvl="1" algn="ctr">
              <a:lnSpc>
                <a:spcPct val="150000"/>
              </a:lnSpc>
              <a:spcBef>
                <a:spcPts val="300"/>
              </a:spcBef>
              <a:buSzPts val="1600"/>
              <a:tabLst>
                <a:tab pos="0" algn="l"/>
              </a:tabLst>
            </a:pPr>
            <a:endParaRPr lang="vi-VN" dirty="0">
              <a:solidFill>
                <a:schemeClr val="accent1"/>
              </a:solidFill>
              <a:latin typeface="Times New Roman" panose="02020603050405020304" pitchFamily="18" charset="0"/>
              <a:ea typeface="Times New Roman" panose="02020603050405020304" pitchFamily="18" charset="0"/>
            </a:endParaRPr>
          </a:p>
          <a:p>
            <a:pPr lvl="1" algn="ctr">
              <a:lnSpc>
                <a:spcPct val="150000"/>
              </a:lnSpc>
              <a:spcBef>
                <a:spcPts val="300"/>
              </a:spcBef>
              <a:buSzPts val="1600"/>
              <a:tabLst>
                <a:tab pos="0" algn="l"/>
              </a:tabLst>
            </a:pPr>
            <a:r>
              <a:rPr lang="en-US" sz="1800" b="1" smtClean="0">
                <a:solidFill>
                  <a:schemeClr val="accent1"/>
                </a:solidFill>
                <a:latin typeface="Times New Roman" panose="02020603050405020304" pitchFamily="18" charset="0"/>
                <a:ea typeface="Times New Roman" panose="02020603050405020304" pitchFamily="18" charset="0"/>
              </a:rPr>
              <a:t>Tồn đọng</a:t>
            </a:r>
            <a:endParaRPr lang="en-US" sz="1800" b="1" dirty="0">
              <a:solidFill>
                <a:schemeClr val="accent1"/>
              </a:solidFill>
              <a:latin typeface="Times New Roman" panose="02020603050405020304" pitchFamily="18" charset="0"/>
              <a:ea typeface="Times New Roman" panose="02020603050405020304" pitchFamily="18" charset="0"/>
            </a:endParaRPr>
          </a:p>
          <a:p>
            <a:pPr marL="285750" indent="-285750" algn="just">
              <a:lnSpc>
                <a:spcPct val="150000"/>
              </a:lnSpc>
              <a:buFont typeface="Wingdings" panose="05000000000000000000" pitchFamily="2" charset="2"/>
              <a:buChar char="§"/>
              <a:tabLst>
                <a:tab pos="0" algn="l"/>
                <a:tab pos="228600" algn="l"/>
              </a:tabLst>
            </a:pPr>
            <a:r>
              <a:rPr lang="vi-VN" smtClean="0">
                <a:solidFill>
                  <a:schemeClr val="accent1"/>
                </a:solidFill>
                <a:latin typeface="Times New Roman" panose="02020603050405020304" pitchFamily="18" charset="0"/>
                <a:ea typeface="Times New Roman" panose="02020603050405020304" pitchFamily="18" charset="0"/>
              </a:rPr>
              <a:t>Vấn </a:t>
            </a:r>
            <a:r>
              <a:rPr lang="vi-VN">
                <a:solidFill>
                  <a:schemeClr val="accent1"/>
                </a:solidFill>
                <a:latin typeface="Times New Roman" panose="02020603050405020304" pitchFamily="18" charset="0"/>
                <a:ea typeface="Times New Roman" panose="02020603050405020304" pitchFamily="18" charset="0"/>
              </a:rPr>
              <a:t>đề về tốc độ tải các đối tượng 3D có kích thước lơn chưa nhanh </a:t>
            </a:r>
          </a:p>
          <a:p>
            <a:pPr marL="285750" indent="-285750" algn="just">
              <a:lnSpc>
                <a:spcPct val="150000"/>
              </a:lnSpc>
              <a:buFont typeface="Wingdings" panose="05000000000000000000" pitchFamily="2" charset="2"/>
              <a:buChar char="§"/>
              <a:tabLst>
                <a:tab pos="0" algn="l"/>
                <a:tab pos="228600" algn="l"/>
              </a:tabLst>
            </a:pPr>
            <a:r>
              <a:rPr lang="vi-VN" smtClean="0">
                <a:solidFill>
                  <a:schemeClr val="accent1"/>
                </a:solidFill>
                <a:latin typeface="Times New Roman" panose="02020603050405020304" pitchFamily="18" charset="0"/>
                <a:ea typeface="Times New Roman" panose="02020603050405020304" pitchFamily="18" charset="0"/>
              </a:rPr>
              <a:t>Cải </a:t>
            </a:r>
            <a:r>
              <a:rPr lang="vi-VN">
                <a:solidFill>
                  <a:schemeClr val="accent1"/>
                </a:solidFill>
                <a:latin typeface="Times New Roman" panose="02020603050405020304" pitchFamily="18" charset="0"/>
                <a:ea typeface="Times New Roman" panose="02020603050405020304" pitchFamily="18" charset="0"/>
              </a:rPr>
              <a:t>thiện độ chính xác của model AI nhận diện hành động </a:t>
            </a:r>
          </a:p>
          <a:p>
            <a:pPr marL="285750" indent="-285750" algn="just">
              <a:lnSpc>
                <a:spcPct val="150000"/>
              </a:lnSpc>
              <a:buFont typeface="Wingdings" panose="05000000000000000000" pitchFamily="2" charset="2"/>
              <a:buChar char="§"/>
              <a:tabLst>
                <a:tab pos="0" algn="l"/>
                <a:tab pos="228600" algn="l"/>
              </a:tabLst>
            </a:pPr>
            <a:r>
              <a:rPr lang="vi-VN" smtClean="0">
                <a:solidFill>
                  <a:schemeClr val="accent1"/>
                </a:solidFill>
                <a:latin typeface="Times New Roman" panose="02020603050405020304" pitchFamily="18" charset="0"/>
                <a:ea typeface="Times New Roman" panose="02020603050405020304" pitchFamily="18" charset="0"/>
              </a:rPr>
              <a:t>Đề </a:t>
            </a:r>
            <a:r>
              <a:rPr lang="vi-VN">
                <a:solidFill>
                  <a:schemeClr val="accent1"/>
                </a:solidFill>
                <a:latin typeface="Times New Roman" panose="02020603050405020304" pitchFamily="18" charset="0"/>
                <a:ea typeface="Times New Roman" panose="02020603050405020304" pitchFamily="18" charset="0"/>
              </a:rPr>
              <a:t>xuất các tính năng mở rộng và cải thiện trải nghiệm người dùng để nâng cao giá trị của hệ thống.</a:t>
            </a:r>
          </a:p>
        </p:txBody>
      </p:sp>
    </p:spTree>
    <p:extLst>
      <p:ext uri="{BB962C8B-B14F-4D97-AF65-F5344CB8AC3E}">
        <p14:creationId xmlns:p14="http://schemas.microsoft.com/office/powerpoint/2010/main" val="134263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2" name="Google Shape;2489;p45">
            <a:extLst>
              <a:ext uri="{FF2B5EF4-FFF2-40B4-BE49-F238E27FC236}">
                <a16:creationId xmlns:a16="http://schemas.microsoft.com/office/drawing/2014/main" id="{BAAC8281-9D4C-7E8F-AEBF-B290738890C3}"/>
              </a:ext>
            </a:extLst>
          </p:cNvPr>
          <p:cNvSpPr txBox="1">
            <a:spLocks/>
          </p:cNvSpPr>
          <p:nvPr/>
        </p:nvSpPr>
        <p:spPr>
          <a:xfrm>
            <a:off x="1020115" y="-825"/>
            <a:ext cx="7330507"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sz="3200" dirty="0">
                <a:solidFill>
                  <a:srgbClr val="003CA5"/>
                </a:solidFill>
                <a:latin typeface="Montserrat" panose="00000500000000000000" pitchFamily="2" charset="0"/>
                <a:cs typeface="Arial" panose="020B0604020202020204" pitchFamily="34" charset="0"/>
              </a:rPr>
              <a:t>06. Kết luận và hướng phát triển</a:t>
            </a:r>
          </a:p>
        </p:txBody>
      </p:sp>
      <p:sp>
        <p:nvSpPr>
          <p:cNvPr id="3" name="Rectangle 2">
            <a:extLst>
              <a:ext uri="{FF2B5EF4-FFF2-40B4-BE49-F238E27FC236}">
                <a16:creationId xmlns:a16="http://schemas.microsoft.com/office/drawing/2014/main" id="{5D74593B-7159-7C73-7ACC-695E281304F4}"/>
              </a:ext>
            </a:extLst>
          </p:cNvPr>
          <p:cNvSpPr/>
          <p:nvPr/>
        </p:nvSpPr>
        <p:spPr>
          <a:xfrm>
            <a:off x="735054" y="670312"/>
            <a:ext cx="7674774" cy="3508653"/>
          </a:xfrm>
          <a:prstGeom prst="rect">
            <a:avLst/>
          </a:prstGeom>
        </p:spPr>
        <p:txBody>
          <a:bodyPr wrap="square">
            <a:spAutoFit/>
          </a:bodyPr>
          <a:lstStyle/>
          <a:p>
            <a:pPr lvl="1" algn="ctr">
              <a:lnSpc>
                <a:spcPct val="150000"/>
              </a:lnSpc>
              <a:spcBef>
                <a:spcPts val="300"/>
              </a:spcBef>
              <a:buSzPts val="1600"/>
              <a:tabLst>
                <a:tab pos="0" algn="l"/>
              </a:tabLst>
            </a:pPr>
            <a:r>
              <a:rPr lang="en-US" sz="2000" b="1" smtClean="0">
                <a:solidFill>
                  <a:schemeClr val="accent1"/>
                </a:solidFill>
                <a:latin typeface="Times New Roman" panose="02020603050405020304" pitchFamily="18" charset="0"/>
                <a:ea typeface="Times New Roman" panose="02020603050405020304" pitchFamily="18" charset="0"/>
              </a:rPr>
              <a:t>Hướng phát triển</a:t>
            </a:r>
          </a:p>
          <a:p>
            <a:pPr marL="285750" indent="-285750" algn="just">
              <a:lnSpc>
                <a:spcPct val="150000"/>
              </a:lnSpc>
              <a:buFont typeface="Wingdings" panose="05000000000000000000" pitchFamily="2" charset="2"/>
              <a:buChar char="§"/>
              <a:tabLst>
                <a:tab pos="0" algn="l"/>
                <a:tab pos="228600" algn="l"/>
              </a:tabLst>
            </a:pPr>
            <a:r>
              <a:rPr lang="vi-VN" sz="1600" smtClean="0">
                <a:solidFill>
                  <a:schemeClr val="accent1"/>
                </a:solidFill>
                <a:latin typeface="Times New Roman" panose="02020603050405020304" pitchFamily="18" charset="0"/>
                <a:ea typeface="Times New Roman" panose="02020603050405020304" pitchFamily="18" charset="0"/>
              </a:rPr>
              <a:t>Tối </a:t>
            </a:r>
            <a:r>
              <a:rPr lang="vi-VN" sz="1600">
                <a:solidFill>
                  <a:schemeClr val="accent1"/>
                </a:solidFill>
                <a:latin typeface="Times New Roman" panose="02020603050405020304" pitchFamily="18" charset="0"/>
                <a:ea typeface="Times New Roman" panose="02020603050405020304" pitchFamily="18" charset="0"/>
              </a:rPr>
              <a:t>ưu hóa thuật toán nhận dạng, điều chỉnh lại mô hình và thuật toán để có thể nhận diện các hành động một các chính xác và phức tạp. </a:t>
            </a:r>
          </a:p>
          <a:p>
            <a:pPr marL="285750" indent="-285750" algn="just">
              <a:lnSpc>
                <a:spcPct val="150000"/>
              </a:lnSpc>
              <a:buFont typeface="Wingdings" panose="05000000000000000000" pitchFamily="2" charset="2"/>
              <a:buChar char="§"/>
              <a:tabLst>
                <a:tab pos="0" algn="l"/>
                <a:tab pos="228600" algn="l"/>
              </a:tabLst>
            </a:pPr>
            <a:r>
              <a:rPr lang="vi-VN" sz="1600" smtClean="0">
                <a:solidFill>
                  <a:schemeClr val="accent1"/>
                </a:solidFill>
                <a:latin typeface="Times New Roman" panose="02020603050405020304" pitchFamily="18" charset="0"/>
                <a:ea typeface="Times New Roman" panose="02020603050405020304" pitchFamily="18" charset="0"/>
              </a:rPr>
              <a:t>Tối </a:t>
            </a:r>
            <a:r>
              <a:rPr lang="vi-VN" sz="1600">
                <a:solidFill>
                  <a:schemeClr val="accent1"/>
                </a:solidFill>
                <a:latin typeface="Times New Roman" panose="02020603050405020304" pitchFamily="18" charset="0"/>
                <a:ea typeface="Times New Roman" panose="02020603050405020304" pitchFamily="18" charset="0"/>
              </a:rPr>
              <a:t>ưu giao diện web thân thiện hơn với người dùng, tăng tính mượt mà khi điều khiển vật thể. </a:t>
            </a:r>
          </a:p>
          <a:p>
            <a:pPr marL="285750" indent="-285750" algn="just">
              <a:lnSpc>
                <a:spcPct val="150000"/>
              </a:lnSpc>
              <a:buFont typeface="Wingdings" panose="05000000000000000000" pitchFamily="2" charset="2"/>
              <a:buChar char="§"/>
              <a:tabLst>
                <a:tab pos="0" algn="l"/>
                <a:tab pos="228600" algn="l"/>
              </a:tabLst>
            </a:pPr>
            <a:r>
              <a:rPr lang="vi-VN" sz="1600" smtClean="0">
                <a:solidFill>
                  <a:schemeClr val="accent1"/>
                </a:solidFill>
                <a:latin typeface="Times New Roman" panose="02020603050405020304" pitchFamily="18" charset="0"/>
                <a:ea typeface="Times New Roman" panose="02020603050405020304" pitchFamily="18" charset="0"/>
              </a:rPr>
              <a:t>Xây </a:t>
            </a:r>
            <a:r>
              <a:rPr lang="vi-VN" sz="1600">
                <a:solidFill>
                  <a:schemeClr val="accent1"/>
                </a:solidFill>
                <a:latin typeface="Times New Roman" panose="02020603050405020304" pitchFamily="18" charset="0"/>
                <a:ea typeface="Times New Roman" panose="02020603050405020304" pitchFamily="18" charset="0"/>
              </a:rPr>
              <a:t>dựng ứng dụng mobile app để có thể điều khiển vật thể trên điện thoại.</a:t>
            </a:r>
          </a:p>
          <a:p>
            <a:pPr marL="285750" indent="-285750" algn="just">
              <a:lnSpc>
                <a:spcPct val="150000"/>
              </a:lnSpc>
              <a:buFont typeface="Wingdings" panose="05000000000000000000" pitchFamily="2" charset="2"/>
              <a:buChar char="§"/>
              <a:tabLst>
                <a:tab pos="0" algn="l"/>
                <a:tab pos="228600" algn="l"/>
              </a:tabLst>
            </a:pPr>
            <a:r>
              <a:rPr lang="vi-VN" sz="1600" smtClean="0">
                <a:solidFill>
                  <a:schemeClr val="accent1"/>
                </a:solidFill>
                <a:latin typeface="Times New Roman" panose="02020603050405020304" pitchFamily="18" charset="0"/>
                <a:ea typeface="Times New Roman" panose="02020603050405020304" pitchFamily="18" charset="0"/>
              </a:rPr>
              <a:t>Ứng </a:t>
            </a:r>
            <a:r>
              <a:rPr lang="vi-VN" sz="1600">
                <a:solidFill>
                  <a:schemeClr val="accent1"/>
                </a:solidFill>
                <a:latin typeface="Times New Roman" panose="02020603050405020304" pitchFamily="18" charset="0"/>
                <a:ea typeface="Times New Roman" panose="02020603050405020304" pitchFamily="18" charset="0"/>
              </a:rPr>
              <a:t>dụng vào giáo dục phổ thông liên quan đến các bài học về các khối 3D, ngoài ra có thể ứng dụng vào y tế và công nghiệp. </a:t>
            </a:r>
          </a:p>
          <a:p>
            <a:pPr marL="285750" indent="-285750" algn="just">
              <a:lnSpc>
                <a:spcPct val="150000"/>
              </a:lnSpc>
              <a:buFont typeface="Wingdings" panose="05000000000000000000" pitchFamily="2" charset="2"/>
              <a:buChar char="§"/>
              <a:tabLst>
                <a:tab pos="0" algn="l"/>
                <a:tab pos="228600" algn="l"/>
              </a:tabLst>
            </a:pPr>
            <a:r>
              <a:rPr lang="vi-VN" sz="1600">
                <a:solidFill>
                  <a:schemeClr val="accent1"/>
                </a:solidFill>
                <a:latin typeface="Times New Roman" panose="02020603050405020304" pitchFamily="18" charset="0"/>
                <a:ea typeface="Times New Roman" panose="02020603050405020304" pitchFamily="18" charset="0"/>
              </a:rPr>
              <a:t>Phát triển thêm về bảo mật và quền riêng tư cho người dùng.</a:t>
            </a:r>
          </a:p>
        </p:txBody>
      </p:sp>
    </p:spTree>
    <p:extLst>
      <p:ext uri="{BB962C8B-B14F-4D97-AF65-F5344CB8AC3E}">
        <p14:creationId xmlns:p14="http://schemas.microsoft.com/office/powerpoint/2010/main" val="8465170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2050" name="Picture 2" descr="https://imgcdn.tapchicongthuong.vn/tcct-media/24/4/25/bkdn2-16900982870901717218480_6629d570a957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9857"/>
            <a:ext cx="9144000" cy="681799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22;p34">
            <a:extLst>
              <a:ext uri="{FF2B5EF4-FFF2-40B4-BE49-F238E27FC236}">
                <a16:creationId xmlns:a16="http://schemas.microsoft.com/office/drawing/2014/main" id="{CC94210D-E80D-51D2-3081-BA69A00784D2}"/>
              </a:ext>
            </a:extLst>
          </p:cNvPr>
          <p:cNvSpPr txBox="1">
            <a:spLocks noGrp="1"/>
          </p:cNvSpPr>
          <p:nvPr>
            <p:ph type="title"/>
          </p:nvPr>
        </p:nvSpPr>
        <p:spPr>
          <a:xfrm>
            <a:off x="5375499" y="594360"/>
            <a:ext cx="3555142" cy="205332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6600" smtClean="0">
                <a:solidFill>
                  <a:schemeClr val="accent1"/>
                </a:solidFill>
              </a:rPr>
              <a:t>Thank you </a:t>
            </a:r>
            <a:endParaRPr sz="6600" dirty="0">
              <a:solidFill>
                <a:schemeClr val="accent1"/>
              </a:solidFill>
            </a:endParaRPr>
          </a:p>
        </p:txBody>
      </p:sp>
    </p:spTree>
    <p:extLst>
      <p:ext uri="{BB962C8B-B14F-4D97-AF65-F5344CB8AC3E}">
        <p14:creationId xmlns:p14="http://schemas.microsoft.com/office/powerpoint/2010/main" val="18782236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3CA5"/>
                </a:solidFill>
              </a:rPr>
              <a:t>Table of contents</a:t>
            </a:r>
            <a:endParaRPr dirty="0">
              <a:solidFill>
                <a:srgbClr val="003CA5"/>
              </a:solidFill>
            </a:endParaRPr>
          </a:p>
        </p:txBody>
      </p:sp>
      <p:sp>
        <p:nvSpPr>
          <p:cNvPr id="388" name="Google Shape;388;p38"/>
          <p:cNvSpPr txBox="1">
            <a:spLocks noGrp="1"/>
          </p:cNvSpPr>
          <p:nvPr>
            <p:ph type="title" idx="7"/>
          </p:nvPr>
        </p:nvSpPr>
        <p:spPr>
          <a:xfrm>
            <a:off x="150540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3CA5"/>
                </a:solidFill>
              </a:rPr>
              <a:t>01</a:t>
            </a:r>
            <a:endParaRPr dirty="0">
              <a:solidFill>
                <a:srgbClr val="003CA5"/>
              </a:solidFill>
            </a:endParaRPr>
          </a:p>
        </p:txBody>
      </p:sp>
      <p:sp>
        <p:nvSpPr>
          <p:cNvPr id="389" name="Google Shape;389;p38"/>
          <p:cNvSpPr txBox="1">
            <a:spLocks noGrp="1"/>
          </p:cNvSpPr>
          <p:nvPr>
            <p:ph type="title" idx="8"/>
          </p:nvPr>
        </p:nvSpPr>
        <p:spPr>
          <a:xfrm>
            <a:off x="150540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3CA5"/>
                </a:solidFill>
              </a:rPr>
              <a:t>04</a:t>
            </a:r>
            <a:endParaRPr>
              <a:solidFill>
                <a:srgbClr val="003CA5"/>
              </a:solidFill>
            </a:endParaRPr>
          </a:p>
        </p:txBody>
      </p:sp>
      <p:sp>
        <p:nvSpPr>
          <p:cNvPr id="390" name="Google Shape;390;p38"/>
          <p:cNvSpPr txBox="1">
            <a:spLocks noGrp="1"/>
          </p:cNvSpPr>
          <p:nvPr>
            <p:ph type="title" idx="9"/>
          </p:nvPr>
        </p:nvSpPr>
        <p:spPr>
          <a:xfrm>
            <a:off x="4204671"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3CA5"/>
                </a:solidFill>
              </a:rPr>
              <a:t>02</a:t>
            </a:r>
            <a:endParaRPr>
              <a:solidFill>
                <a:srgbClr val="003CA5"/>
              </a:solidFill>
            </a:endParaRPr>
          </a:p>
        </p:txBody>
      </p:sp>
      <p:sp>
        <p:nvSpPr>
          <p:cNvPr id="391" name="Google Shape;391;p38"/>
          <p:cNvSpPr txBox="1">
            <a:spLocks noGrp="1"/>
          </p:cNvSpPr>
          <p:nvPr>
            <p:ph type="title" idx="13"/>
          </p:nvPr>
        </p:nvSpPr>
        <p:spPr>
          <a:xfrm>
            <a:off x="4204671"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3CA5"/>
                </a:solidFill>
              </a:rPr>
              <a:t>05</a:t>
            </a:r>
            <a:endParaRPr>
              <a:solidFill>
                <a:srgbClr val="003CA5"/>
              </a:solidFill>
            </a:endParaRPr>
          </a:p>
        </p:txBody>
      </p:sp>
      <p:sp>
        <p:nvSpPr>
          <p:cNvPr id="392" name="Google Shape;392;p38"/>
          <p:cNvSpPr txBox="1">
            <a:spLocks noGrp="1"/>
          </p:cNvSpPr>
          <p:nvPr>
            <p:ph type="title" idx="14"/>
          </p:nvPr>
        </p:nvSpPr>
        <p:spPr>
          <a:xfrm>
            <a:off x="690395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3CA5"/>
                </a:solidFill>
              </a:rPr>
              <a:t>03</a:t>
            </a:r>
            <a:endParaRPr>
              <a:solidFill>
                <a:srgbClr val="003CA5"/>
              </a:solidFill>
            </a:endParaRPr>
          </a:p>
        </p:txBody>
      </p:sp>
      <p:sp>
        <p:nvSpPr>
          <p:cNvPr id="393" name="Google Shape;393;p38"/>
          <p:cNvSpPr txBox="1">
            <a:spLocks noGrp="1"/>
          </p:cNvSpPr>
          <p:nvPr>
            <p:ph type="title" idx="15"/>
          </p:nvPr>
        </p:nvSpPr>
        <p:spPr>
          <a:xfrm>
            <a:off x="690395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3CA5"/>
                </a:solidFill>
              </a:rPr>
              <a:t>06</a:t>
            </a:r>
            <a:endParaRPr>
              <a:solidFill>
                <a:srgbClr val="003CA5"/>
              </a:solidFill>
            </a:endParaRPr>
          </a:p>
        </p:txBody>
      </p:sp>
      <p:sp>
        <p:nvSpPr>
          <p:cNvPr id="394" name="Google Shape;394;p38"/>
          <p:cNvSpPr txBox="1">
            <a:spLocks noGrp="1"/>
          </p:cNvSpPr>
          <p:nvPr>
            <p:ph type="subTitle" idx="16"/>
          </p:nvPr>
        </p:nvSpPr>
        <p:spPr>
          <a:xfrm>
            <a:off x="671974" y="1779626"/>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rgbClr val="003CA5"/>
                </a:solidFill>
              </a:rPr>
              <a:t>Giới</a:t>
            </a:r>
            <a:r>
              <a:rPr lang="en-US" dirty="0">
                <a:solidFill>
                  <a:srgbClr val="003CA5"/>
                </a:solidFill>
              </a:rPr>
              <a:t> </a:t>
            </a:r>
            <a:r>
              <a:rPr lang="en-US" dirty="0" err="1">
                <a:solidFill>
                  <a:srgbClr val="003CA5"/>
                </a:solidFill>
              </a:rPr>
              <a:t>thiệu</a:t>
            </a:r>
            <a:endParaRPr lang="en-US" dirty="0">
              <a:solidFill>
                <a:srgbClr val="003CA5"/>
              </a:solidFill>
            </a:endParaRPr>
          </a:p>
        </p:txBody>
      </p:sp>
      <p:sp>
        <p:nvSpPr>
          <p:cNvPr id="395" name="Google Shape;395;p38"/>
          <p:cNvSpPr txBox="1">
            <a:spLocks noGrp="1"/>
          </p:cNvSpPr>
          <p:nvPr>
            <p:ph type="subTitle" idx="17"/>
          </p:nvPr>
        </p:nvSpPr>
        <p:spPr>
          <a:xfrm>
            <a:off x="3616660" y="1663707"/>
            <a:ext cx="1910677" cy="8794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mtClean="0">
                <a:solidFill>
                  <a:srgbClr val="003CA5"/>
                </a:solidFill>
              </a:rPr>
              <a:t>Phát biểu bài toán</a:t>
            </a:r>
            <a:endParaRPr lang="en-US" dirty="0">
              <a:solidFill>
                <a:srgbClr val="003CA5"/>
              </a:solidFill>
            </a:endParaRPr>
          </a:p>
        </p:txBody>
      </p:sp>
      <p:sp>
        <p:nvSpPr>
          <p:cNvPr id="396" name="Google Shape;396;p38"/>
          <p:cNvSpPr txBox="1">
            <a:spLocks noGrp="1"/>
          </p:cNvSpPr>
          <p:nvPr>
            <p:ph type="subTitle" idx="18"/>
          </p:nvPr>
        </p:nvSpPr>
        <p:spPr>
          <a:xfrm>
            <a:off x="5949274" y="1722497"/>
            <a:ext cx="2643952" cy="7619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mtClean="0">
                <a:solidFill>
                  <a:srgbClr val="003CA5"/>
                </a:solidFill>
              </a:rPr>
              <a:t>Phân tích &amp; thiết kế hệ thống</a:t>
            </a:r>
            <a:endParaRPr lang="en-US" dirty="0">
              <a:solidFill>
                <a:srgbClr val="003CA5"/>
              </a:solidFill>
            </a:endParaRPr>
          </a:p>
        </p:txBody>
      </p:sp>
      <p:sp>
        <p:nvSpPr>
          <p:cNvPr id="397" name="Google Shape;397;p38"/>
          <p:cNvSpPr txBox="1">
            <a:spLocks noGrp="1"/>
          </p:cNvSpPr>
          <p:nvPr>
            <p:ph type="subTitle" idx="19"/>
          </p:nvPr>
        </p:nvSpPr>
        <p:spPr>
          <a:xfrm>
            <a:off x="768026" y="3451785"/>
            <a:ext cx="2209448" cy="8302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mtClean="0">
                <a:solidFill>
                  <a:srgbClr val="003CA5"/>
                </a:solidFill>
              </a:rPr>
              <a:t>Xây dựng hệ thống</a:t>
            </a:r>
            <a:endParaRPr lang="en-US" dirty="0">
              <a:solidFill>
                <a:srgbClr val="003CA5"/>
              </a:solidFill>
            </a:endParaRPr>
          </a:p>
        </p:txBody>
      </p:sp>
      <p:sp>
        <p:nvSpPr>
          <p:cNvPr id="398" name="Google Shape;398;p38"/>
          <p:cNvSpPr txBox="1">
            <a:spLocks noGrp="1"/>
          </p:cNvSpPr>
          <p:nvPr>
            <p:ph type="subTitle" idx="20"/>
          </p:nvPr>
        </p:nvSpPr>
        <p:spPr>
          <a:xfrm>
            <a:off x="3419249" y="3429495"/>
            <a:ext cx="2305500" cy="830204"/>
          </a:xfrm>
          <a:prstGeom prst="rect">
            <a:avLst/>
          </a:prstGeom>
        </p:spPr>
        <p:txBody>
          <a:bodyPr spcFirstLastPara="1" wrap="square" lIns="91425" tIns="91425" rIns="91425" bIns="91425" anchor="b" anchorCtr="0">
            <a:noAutofit/>
          </a:bodyPr>
          <a:lstStyle/>
          <a:p>
            <a:pPr marL="0" lvl="0" indent="0"/>
            <a:r>
              <a:rPr lang="en-US" smtClean="0">
                <a:solidFill>
                  <a:srgbClr val="003CA5"/>
                </a:solidFill>
              </a:rPr>
              <a:t>Kết quả và demo</a:t>
            </a:r>
          </a:p>
        </p:txBody>
      </p:sp>
      <p:sp>
        <p:nvSpPr>
          <p:cNvPr id="399" name="Google Shape;399;p38"/>
          <p:cNvSpPr txBox="1">
            <a:spLocks noGrp="1"/>
          </p:cNvSpPr>
          <p:nvPr>
            <p:ph type="subTitle" idx="21"/>
          </p:nvPr>
        </p:nvSpPr>
        <p:spPr>
          <a:xfrm>
            <a:off x="5896106" y="3451786"/>
            <a:ext cx="2750288" cy="8302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solidFill>
                  <a:srgbClr val="003CA5"/>
                </a:solidFill>
              </a:rPr>
              <a:t>Kết luận và hướng phát triển</a:t>
            </a:r>
            <a:endParaRPr dirty="0">
              <a:solidFill>
                <a:srgbClr val="003CA5"/>
              </a:solidFill>
            </a:endParaRPr>
          </a:p>
        </p:txBody>
      </p:sp>
    </p:spTree>
    <p:extLst>
      <p:ext uri="{BB962C8B-B14F-4D97-AF65-F5344CB8AC3E}">
        <p14:creationId xmlns:p14="http://schemas.microsoft.com/office/powerpoint/2010/main" val="9120123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 name="Rectangle 3">
            <a:extLst>
              <a:ext uri="{FF2B5EF4-FFF2-40B4-BE49-F238E27FC236}">
                <a16:creationId xmlns:a16="http://schemas.microsoft.com/office/drawing/2014/main" id="{8C21C2F6-BAEF-F016-2D18-A81F193D6AB7}"/>
              </a:ext>
            </a:extLst>
          </p:cNvPr>
          <p:cNvSpPr/>
          <p:nvPr/>
        </p:nvSpPr>
        <p:spPr>
          <a:xfrm>
            <a:off x="282388" y="0"/>
            <a:ext cx="3754901" cy="48274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222;p34">
            <a:extLst>
              <a:ext uri="{FF2B5EF4-FFF2-40B4-BE49-F238E27FC236}">
                <a16:creationId xmlns:a16="http://schemas.microsoft.com/office/drawing/2014/main" id="{CC8746B3-55D7-86B4-0CC0-619CB88BA37E}"/>
              </a:ext>
            </a:extLst>
          </p:cNvPr>
          <p:cNvSpPr txBox="1">
            <a:spLocks/>
          </p:cNvSpPr>
          <p:nvPr/>
        </p:nvSpPr>
        <p:spPr>
          <a:xfrm>
            <a:off x="1517225" y="188423"/>
            <a:ext cx="3350103" cy="82611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600" b="1" dirty="0">
                <a:solidFill>
                  <a:srgbClr val="003CA5"/>
                </a:solidFill>
                <a:latin typeface="Montserrat" panose="00000500000000000000" pitchFamily="2" charset="0"/>
                <a:ea typeface="Montserrat"/>
                <a:cs typeface="Arial" panose="020B0604020202020204" pitchFamily="34" charset="0"/>
                <a:sym typeface="Montserrat"/>
              </a:rPr>
              <a:t>01. </a:t>
            </a:r>
            <a:r>
              <a:rPr lang="vi-VN" sz="3600" b="1" dirty="0">
                <a:solidFill>
                  <a:srgbClr val="003CA5"/>
                </a:solidFill>
                <a:latin typeface="Montserrat" panose="00000500000000000000" pitchFamily="2" charset="0"/>
                <a:ea typeface="Montserrat"/>
                <a:cs typeface="Arial" panose="020B0604020202020204" pitchFamily="34" charset="0"/>
                <a:sym typeface="Montserrat"/>
              </a:rPr>
              <a:t>Giới thiệu </a:t>
            </a:r>
          </a:p>
        </p:txBody>
      </p:sp>
      <p:sp>
        <p:nvSpPr>
          <p:cNvPr id="15" name="TextBox 8">
            <a:extLst>
              <a:ext uri="{FF2B5EF4-FFF2-40B4-BE49-F238E27FC236}">
                <a16:creationId xmlns:a16="http://schemas.microsoft.com/office/drawing/2014/main" id="{67371695-E026-108B-C46D-AB4AC13857CA}"/>
              </a:ext>
            </a:extLst>
          </p:cNvPr>
          <p:cNvSpPr txBox="1"/>
          <p:nvPr/>
        </p:nvSpPr>
        <p:spPr>
          <a:xfrm>
            <a:off x="562297" y="1134175"/>
            <a:ext cx="7535735" cy="3693319"/>
          </a:xfrm>
          <a:prstGeom prst="rect">
            <a:avLst/>
          </a:prstGeom>
        </p:spPr>
        <p:txBody>
          <a:bodyPr wrap="square" lIns="0" tIns="0" rIns="0" bIns="0" rtlCol="0" anchor="t">
            <a:spAutoFit/>
          </a:bodyPr>
          <a:lstStyle/>
          <a:p>
            <a:pPr marL="285750" indent="-285750" algn="just">
              <a:lnSpc>
                <a:spcPct val="150000"/>
              </a:lnSpc>
              <a:buFont typeface="Wingdings" panose="05000000000000000000" pitchFamily="2" charset="2"/>
              <a:buChar char="Ø"/>
            </a:pPr>
            <a:r>
              <a:rPr lang="vi-VN" sz="1600" b="1">
                <a:solidFill>
                  <a:schemeClr val="accent1"/>
                </a:solidFill>
                <a:latin typeface="+mn-lt"/>
                <a:cs typeface="Outfit" panose="020B0604020202020204" charset="0"/>
              </a:rPr>
              <a:t>Mục </a:t>
            </a:r>
            <a:r>
              <a:rPr lang="vi-VN" sz="1600" b="1" smtClean="0">
                <a:solidFill>
                  <a:schemeClr val="accent1"/>
                </a:solidFill>
                <a:latin typeface="+mn-lt"/>
                <a:cs typeface="Outfit" panose="020B0604020202020204" charset="0"/>
              </a:rPr>
              <a:t>tiêu</a:t>
            </a:r>
            <a:r>
              <a:rPr lang="en-US" sz="1600" b="1" smtClean="0">
                <a:solidFill>
                  <a:schemeClr val="accent1"/>
                </a:solidFill>
                <a:latin typeface="+mn-lt"/>
                <a:cs typeface="Outfit" panose="020B0604020202020204" charset="0"/>
              </a:rPr>
              <a:t>:</a:t>
            </a:r>
          </a:p>
          <a:p>
            <a:pPr algn="just">
              <a:lnSpc>
                <a:spcPct val="150000"/>
              </a:lnSpc>
            </a:pPr>
            <a:r>
              <a:rPr lang="en-US" sz="1600" b="1">
                <a:solidFill>
                  <a:schemeClr val="accent1"/>
                </a:solidFill>
                <a:latin typeface="+mn-lt"/>
                <a:cs typeface="Outfit" panose="020B0604020202020204" charset="0"/>
              </a:rPr>
              <a:t>P</a:t>
            </a:r>
            <a:r>
              <a:rPr lang="vi-VN" sz="1600" b="1" smtClean="0">
                <a:solidFill>
                  <a:schemeClr val="accent1"/>
                </a:solidFill>
                <a:latin typeface="+mn-lt"/>
                <a:cs typeface="Outfit" panose="020B0604020202020204" charset="0"/>
              </a:rPr>
              <a:t>hát </a:t>
            </a:r>
            <a:r>
              <a:rPr lang="vi-VN" sz="1600" b="1">
                <a:solidFill>
                  <a:schemeClr val="accent1"/>
                </a:solidFill>
                <a:latin typeface="+mn-lt"/>
                <a:cs typeface="Outfit" panose="020B0604020202020204" charset="0"/>
              </a:rPr>
              <a:t>triển một phần mềm điều khiển đối tượng 3D bằng nhận dạng cử chỉ tay. Cung cấp cho người dùng khả năng tương tác máy tính thông qua cử chỉ tay, tạo ra một trải nghiệm tương tác mới mẻ và hiệu </a:t>
            </a:r>
            <a:r>
              <a:rPr lang="vi-VN" sz="1600" b="1">
                <a:solidFill>
                  <a:schemeClr val="accent1"/>
                </a:solidFill>
                <a:latin typeface="+mn-lt"/>
                <a:cs typeface="Outfit" panose="020B0604020202020204" charset="0"/>
              </a:rPr>
              <a:t>quả</a:t>
            </a:r>
            <a:r>
              <a:rPr lang="vi-VN" sz="1600" b="1" smtClean="0">
                <a:solidFill>
                  <a:schemeClr val="accent1"/>
                </a:solidFill>
                <a:latin typeface="+mn-lt"/>
                <a:cs typeface="Outfit" panose="020B0604020202020204" charset="0"/>
              </a:rPr>
              <a:t>.</a:t>
            </a:r>
            <a:endParaRPr lang="en-US" sz="1600" b="1" smtClean="0">
              <a:solidFill>
                <a:schemeClr val="accent1"/>
              </a:solidFill>
              <a:latin typeface="+mn-lt"/>
              <a:cs typeface="Outfit" panose="020B0604020202020204" charset="0"/>
            </a:endParaRPr>
          </a:p>
          <a:p>
            <a:pPr marL="285750" indent="-285750" algn="just">
              <a:lnSpc>
                <a:spcPct val="150000"/>
              </a:lnSpc>
              <a:buFont typeface="Wingdings" panose="05000000000000000000" pitchFamily="2" charset="2"/>
              <a:buChar char="Ø"/>
            </a:pPr>
            <a:r>
              <a:rPr lang="en-US" sz="1600" b="1" smtClean="0">
                <a:solidFill>
                  <a:schemeClr val="accent1"/>
                </a:solidFill>
                <a:latin typeface="+mn-lt"/>
                <a:cs typeface="Outfit" panose="020B0604020202020204" charset="0"/>
              </a:rPr>
              <a:t>Ý nghĩa:</a:t>
            </a:r>
          </a:p>
          <a:p>
            <a:pPr marL="285750" indent="-285750" algn="just">
              <a:lnSpc>
                <a:spcPct val="150000"/>
              </a:lnSpc>
              <a:buFont typeface="Wingdings" panose="05000000000000000000" pitchFamily="2" charset="2"/>
              <a:buChar char="§"/>
            </a:pPr>
            <a:r>
              <a:rPr lang="en-US" sz="1600" b="1">
                <a:solidFill>
                  <a:schemeClr val="accent1"/>
                </a:solidFill>
                <a:latin typeface="+mn-lt"/>
                <a:cs typeface="Outfit" panose="020B0604020202020204" charset="0"/>
              </a:rPr>
              <a:t>G</a:t>
            </a:r>
            <a:r>
              <a:rPr lang="vi-VN" sz="1600" b="1" smtClean="0">
                <a:solidFill>
                  <a:schemeClr val="accent1"/>
                </a:solidFill>
                <a:latin typeface="+mn-lt"/>
                <a:cs typeface="Outfit" panose="020B0604020202020204" charset="0"/>
              </a:rPr>
              <a:t>iúp </a:t>
            </a:r>
            <a:r>
              <a:rPr lang="vi-VN" sz="1600" b="1">
                <a:solidFill>
                  <a:schemeClr val="accent1"/>
                </a:solidFill>
                <a:latin typeface="+mn-lt"/>
                <a:cs typeface="Outfit" panose="020B0604020202020204" charset="0"/>
              </a:rPr>
              <a:t>cải thiện trải nghiệm người dùng khi tương tác với đối tượng </a:t>
            </a:r>
            <a:r>
              <a:rPr lang="vi-VN" sz="1600" b="1">
                <a:solidFill>
                  <a:schemeClr val="accent1"/>
                </a:solidFill>
                <a:latin typeface="+mn-lt"/>
                <a:cs typeface="Outfit" panose="020B0604020202020204" charset="0"/>
              </a:rPr>
              <a:t>3D </a:t>
            </a:r>
            <a:endParaRPr lang="en-US" sz="1600" b="1" smtClean="0">
              <a:solidFill>
                <a:schemeClr val="accent1"/>
              </a:solidFill>
              <a:latin typeface="+mn-lt"/>
              <a:cs typeface="Outfit" panose="020B0604020202020204" charset="0"/>
            </a:endParaRPr>
          </a:p>
          <a:p>
            <a:pPr marL="285750" indent="-285750" algn="just">
              <a:lnSpc>
                <a:spcPct val="150000"/>
              </a:lnSpc>
              <a:buFont typeface="Wingdings" panose="05000000000000000000" pitchFamily="2" charset="2"/>
              <a:buChar char="§"/>
            </a:pPr>
            <a:r>
              <a:rPr lang="en-US" sz="1600" b="1">
                <a:solidFill>
                  <a:schemeClr val="accent1"/>
                </a:solidFill>
                <a:latin typeface="+mn-lt"/>
                <a:cs typeface="Outfit" panose="020B0604020202020204" charset="0"/>
              </a:rPr>
              <a:t>Ứ</a:t>
            </a:r>
            <a:r>
              <a:rPr lang="vi-VN" sz="1600" b="1" smtClean="0">
                <a:solidFill>
                  <a:schemeClr val="accent1"/>
                </a:solidFill>
                <a:latin typeface="+mn-lt"/>
                <a:cs typeface="Outfit" panose="020B0604020202020204" charset="0"/>
              </a:rPr>
              <a:t>ng </a:t>
            </a:r>
            <a:r>
              <a:rPr lang="vi-VN" sz="1600" b="1">
                <a:solidFill>
                  <a:schemeClr val="accent1"/>
                </a:solidFill>
                <a:latin typeface="+mn-lt"/>
                <a:cs typeface="Outfit" panose="020B0604020202020204" charset="0"/>
              </a:rPr>
              <a:t>dụng rộng rãi trong nhiều lĩnh vực như thực tế ảo, giáo dục, y tế, và sản xuất tự động</a:t>
            </a:r>
            <a:r>
              <a:rPr lang="vi-VN" sz="1600" b="1">
                <a:solidFill>
                  <a:schemeClr val="accent1"/>
                </a:solidFill>
                <a:latin typeface="+mn-lt"/>
                <a:cs typeface="Outfit" panose="020B0604020202020204" charset="0"/>
              </a:rPr>
              <a:t>. </a:t>
            </a:r>
            <a:endParaRPr lang="en-US" sz="1600" b="1">
              <a:solidFill>
                <a:schemeClr val="accent1"/>
              </a:solidFill>
              <a:latin typeface="+mn-lt"/>
              <a:cs typeface="Outfit" panose="020B0604020202020204" charset="0"/>
            </a:endParaRPr>
          </a:p>
          <a:p>
            <a:pPr marL="285750" indent="-285750" algn="just">
              <a:lnSpc>
                <a:spcPct val="150000"/>
              </a:lnSpc>
              <a:buFont typeface="Wingdings" panose="05000000000000000000" pitchFamily="2" charset="2"/>
              <a:buChar char="§"/>
            </a:pPr>
            <a:r>
              <a:rPr lang="en-US" sz="1600" b="1">
                <a:solidFill>
                  <a:schemeClr val="accent1"/>
                </a:solidFill>
                <a:latin typeface="+mn-lt"/>
                <a:cs typeface="Outfit" panose="020B0604020202020204" charset="0"/>
              </a:rPr>
              <a:t>N</a:t>
            </a:r>
            <a:r>
              <a:rPr lang="vi-VN" sz="1600" b="1" smtClean="0">
                <a:solidFill>
                  <a:schemeClr val="accent1"/>
                </a:solidFill>
                <a:latin typeface="+mn-lt"/>
                <a:cs typeface="Outfit" panose="020B0604020202020204" charset="0"/>
              </a:rPr>
              <a:t>âng </a:t>
            </a:r>
            <a:r>
              <a:rPr lang="vi-VN" sz="1600" b="1">
                <a:solidFill>
                  <a:schemeClr val="accent1"/>
                </a:solidFill>
                <a:latin typeface="+mn-lt"/>
                <a:cs typeface="Outfit" panose="020B0604020202020204" charset="0"/>
              </a:rPr>
              <a:t>cao sự tiện lợi và hiệu quả của các ứng </a:t>
            </a:r>
            <a:r>
              <a:rPr lang="vi-VN" sz="1600" b="1">
                <a:solidFill>
                  <a:schemeClr val="accent1"/>
                </a:solidFill>
                <a:latin typeface="+mn-lt"/>
                <a:cs typeface="Outfit" panose="020B0604020202020204" charset="0"/>
              </a:rPr>
              <a:t>dụng </a:t>
            </a:r>
            <a:r>
              <a:rPr lang="vi-VN" sz="1600" b="1" smtClean="0">
                <a:solidFill>
                  <a:schemeClr val="accent1"/>
                </a:solidFill>
                <a:latin typeface="+mn-lt"/>
                <a:cs typeface="Outfit" panose="020B0604020202020204" charset="0"/>
              </a:rPr>
              <a:t>3D</a:t>
            </a:r>
            <a:endParaRPr lang="en-US" sz="1600" b="1" smtClean="0">
              <a:solidFill>
                <a:schemeClr val="accent1"/>
              </a:solidFill>
              <a:latin typeface="+mn-lt"/>
              <a:cs typeface="Outfit" panose="020B0604020202020204" charset="0"/>
            </a:endParaRPr>
          </a:p>
          <a:p>
            <a:pPr marL="285750" indent="-285750" algn="just">
              <a:lnSpc>
                <a:spcPct val="150000"/>
              </a:lnSpc>
              <a:buFont typeface="Wingdings" panose="05000000000000000000" pitchFamily="2" charset="2"/>
              <a:buChar char="§"/>
            </a:pPr>
            <a:r>
              <a:rPr lang="en-US" sz="1600" b="1" smtClean="0">
                <a:solidFill>
                  <a:schemeClr val="accent1"/>
                </a:solidFill>
                <a:latin typeface="+mn-lt"/>
                <a:cs typeface="Outfit" panose="020B0604020202020204" charset="0"/>
              </a:rPr>
              <a:t>K</a:t>
            </a:r>
            <a:r>
              <a:rPr lang="vi-VN" sz="1600" b="1" smtClean="0">
                <a:solidFill>
                  <a:schemeClr val="accent1"/>
                </a:solidFill>
                <a:latin typeface="+mn-lt"/>
                <a:cs typeface="Outfit" panose="020B0604020202020204" charset="0"/>
              </a:rPr>
              <a:t>huyến </a:t>
            </a:r>
            <a:r>
              <a:rPr lang="vi-VN" sz="1600" b="1">
                <a:solidFill>
                  <a:schemeClr val="accent1"/>
                </a:solidFill>
                <a:latin typeface="+mn-lt"/>
                <a:cs typeface="Outfit" panose="020B0604020202020204" charset="0"/>
              </a:rPr>
              <a:t>khích sự sáng tạo và sự tham gia của người dùng.</a:t>
            </a:r>
            <a:endParaRPr lang="en-US" sz="1600" b="1" dirty="0">
              <a:solidFill>
                <a:schemeClr val="accent1"/>
              </a:solidFill>
              <a:latin typeface="+mn-lt"/>
              <a:cs typeface="Outfit" panose="020B0604020202020204" charset="0"/>
            </a:endParaRPr>
          </a:p>
        </p:txBody>
      </p:sp>
      <p:grpSp>
        <p:nvGrpSpPr>
          <p:cNvPr id="23" name="Google Shape;432;p40"/>
          <p:cNvGrpSpPr/>
          <p:nvPr/>
        </p:nvGrpSpPr>
        <p:grpSpPr>
          <a:xfrm>
            <a:off x="7034706" y="-910480"/>
            <a:ext cx="4218588" cy="6000578"/>
            <a:chOff x="5104880" y="-153372"/>
            <a:chExt cx="4218588" cy="6000578"/>
          </a:xfrm>
        </p:grpSpPr>
        <p:sp>
          <p:nvSpPr>
            <p:cNvPr id="24"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Google Shape;959;p62"/>
          <p:cNvSpPr txBox="1"/>
          <p:nvPr/>
        </p:nvSpPr>
        <p:spPr>
          <a:xfrm>
            <a:off x="912457" y="1815510"/>
            <a:ext cx="3363516" cy="523749"/>
          </a:xfrm>
          <a:prstGeom prst="rect">
            <a:avLst/>
          </a:prstGeom>
          <a:noFill/>
          <a:ln>
            <a:noFill/>
          </a:ln>
        </p:spPr>
        <p:txBody>
          <a:bodyPr spcFirstLastPara="1" wrap="square" lIns="91425" tIns="91425" rIns="91425" bIns="91425" anchor="t" anchorCtr="0">
            <a:noAutofit/>
          </a:bodyPr>
          <a:lstStyle/>
          <a:p>
            <a:pPr>
              <a:buClr>
                <a:schemeClr val="dk1"/>
              </a:buClr>
              <a:buSzPts val="1400"/>
            </a:pPr>
            <a:r>
              <a:rPr lang="vi-VN" sz="1600" b="1" smtClean="0">
                <a:solidFill>
                  <a:srgbClr val="003CA5"/>
                </a:solidFill>
                <a:latin typeface="+mn-lt"/>
                <a:ea typeface="DM Sans"/>
                <a:cs typeface="DM Sans"/>
                <a:sym typeface="DM Sans"/>
              </a:rPr>
              <a:t>Thu </a:t>
            </a:r>
            <a:r>
              <a:rPr lang="vi-VN" sz="1600" b="1">
                <a:solidFill>
                  <a:srgbClr val="003CA5"/>
                </a:solidFill>
                <a:latin typeface="+mn-lt"/>
                <a:ea typeface="DM Sans"/>
                <a:cs typeface="DM Sans"/>
                <a:sym typeface="DM Sans"/>
              </a:rPr>
              <a:t>thập dữ liệu về các đối tượng 3D dưới dạng file OBJ.</a:t>
            </a:r>
            <a:endParaRPr lang="en-US" sz="1600" b="1" dirty="0">
              <a:solidFill>
                <a:srgbClr val="003CA5"/>
              </a:solidFill>
              <a:latin typeface="+mn-lt"/>
              <a:cs typeface="Arial" panose="020B0604020202020204" pitchFamily="34" charset="0"/>
            </a:endParaRPr>
          </a:p>
        </p:txBody>
      </p:sp>
      <p:sp>
        <p:nvSpPr>
          <p:cNvPr id="960" name="Google Shape;960;p62"/>
          <p:cNvSpPr txBox="1"/>
          <p:nvPr/>
        </p:nvSpPr>
        <p:spPr>
          <a:xfrm>
            <a:off x="912456" y="2714207"/>
            <a:ext cx="3363516" cy="546242"/>
          </a:xfrm>
          <a:prstGeom prst="rect">
            <a:avLst/>
          </a:prstGeom>
          <a:noFill/>
          <a:ln>
            <a:noFill/>
          </a:ln>
        </p:spPr>
        <p:txBody>
          <a:bodyPr spcFirstLastPara="1" wrap="square" lIns="91425" tIns="91425" rIns="91425" bIns="91425" anchor="t" anchorCtr="0">
            <a:noAutofit/>
          </a:bodyPr>
          <a:lstStyle/>
          <a:p>
            <a:pPr>
              <a:buClr>
                <a:schemeClr val="dk1"/>
              </a:buClr>
              <a:buSzPts val="1400"/>
            </a:pPr>
            <a:r>
              <a:rPr lang="vi-VN" sz="1600" b="1" smtClean="0">
                <a:solidFill>
                  <a:srgbClr val="003CA5"/>
                </a:solidFill>
                <a:latin typeface="+mn-lt"/>
                <a:ea typeface="DM Sans"/>
                <a:cs typeface="DM Sans"/>
                <a:sym typeface="DM Sans"/>
              </a:rPr>
              <a:t>Xây </a:t>
            </a:r>
            <a:r>
              <a:rPr lang="vi-VN" sz="1600" b="1">
                <a:solidFill>
                  <a:srgbClr val="003CA5"/>
                </a:solidFill>
                <a:latin typeface="+mn-lt"/>
                <a:ea typeface="DM Sans"/>
                <a:cs typeface="DM Sans"/>
                <a:sym typeface="DM Sans"/>
              </a:rPr>
              <a:t>dựng </a:t>
            </a:r>
            <a:r>
              <a:rPr lang="vi-VN" sz="1600" b="1" smtClean="0">
                <a:solidFill>
                  <a:srgbClr val="003CA5"/>
                </a:solidFill>
                <a:latin typeface="+mn-lt"/>
                <a:ea typeface="DM Sans"/>
                <a:cs typeface="DM Sans"/>
                <a:sym typeface="DM Sans"/>
              </a:rPr>
              <a:t>và </a:t>
            </a:r>
            <a:r>
              <a:rPr lang="vi-VN" sz="1600" b="1">
                <a:solidFill>
                  <a:srgbClr val="003CA5"/>
                </a:solidFill>
                <a:latin typeface="+mn-lt"/>
                <a:ea typeface="DM Sans"/>
                <a:cs typeface="DM Sans"/>
                <a:sym typeface="DM Sans"/>
              </a:rPr>
              <a:t>đào tạo model AI để nhận diện cử chỉ tay.</a:t>
            </a:r>
            <a:endParaRPr sz="1600" b="1" dirty="0">
              <a:solidFill>
                <a:srgbClr val="003CA5"/>
              </a:solidFill>
              <a:latin typeface="+mn-lt"/>
              <a:ea typeface="DM Sans"/>
              <a:cs typeface="DM Sans"/>
              <a:sym typeface="DM Sans"/>
            </a:endParaRPr>
          </a:p>
        </p:txBody>
      </p:sp>
      <p:sp>
        <p:nvSpPr>
          <p:cNvPr id="961" name="Google Shape;961;p62"/>
          <p:cNvSpPr txBox="1"/>
          <p:nvPr/>
        </p:nvSpPr>
        <p:spPr>
          <a:xfrm>
            <a:off x="912455" y="3498965"/>
            <a:ext cx="3363516" cy="796614"/>
          </a:xfrm>
          <a:prstGeom prst="rect">
            <a:avLst/>
          </a:prstGeom>
          <a:noFill/>
          <a:ln>
            <a:noFill/>
          </a:ln>
        </p:spPr>
        <p:txBody>
          <a:bodyPr spcFirstLastPara="1" wrap="square" lIns="91425" tIns="91425" rIns="91425" bIns="91425" anchor="t" anchorCtr="0">
            <a:noAutofit/>
          </a:bodyPr>
          <a:lstStyle/>
          <a:p>
            <a:pPr>
              <a:buClr>
                <a:srgbClr val="191919"/>
              </a:buClr>
              <a:buSzPts val="1400"/>
            </a:pPr>
            <a:r>
              <a:rPr lang="vi-VN" sz="1600" b="1" smtClean="0">
                <a:solidFill>
                  <a:srgbClr val="003CA5"/>
                </a:solidFill>
                <a:latin typeface="+mn-lt"/>
                <a:ea typeface="DM Sans"/>
                <a:cs typeface="DM Sans"/>
                <a:sym typeface="DM Sans"/>
              </a:rPr>
              <a:t>Triển </a:t>
            </a:r>
            <a:r>
              <a:rPr lang="vi-VN" sz="1600" b="1">
                <a:solidFill>
                  <a:srgbClr val="003CA5"/>
                </a:solidFill>
                <a:latin typeface="+mn-lt"/>
                <a:ea typeface="DM Sans"/>
                <a:cs typeface="DM Sans"/>
                <a:sym typeface="DM Sans"/>
              </a:rPr>
              <a:t>khai hệ thống tương tác giữa Model nhận diện hành động và </a:t>
            </a:r>
            <a:r>
              <a:rPr lang="vi-VN" sz="1600" b="1">
                <a:solidFill>
                  <a:srgbClr val="003CA5"/>
                </a:solidFill>
                <a:latin typeface="+mn-lt"/>
                <a:ea typeface="DM Sans"/>
                <a:cs typeface="DM Sans"/>
                <a:sym typeface="DM Sans"/>
              </a:rPr>
              <a:t>WebGL </a:t>
            </a:r>
            <a:r>
              <a:rPr lang="vi-VN" sz="1600" b="1" smtClean="0">
                <a:solidFill>
                  <a:srgbClr val="003CA5"/>
                </a:solidFill>
                <a:latin typeface="+mn-lt"/>
                <a:ea typeface="DM Sans"/>
                <a:cs typeface="DM Sans"/>
                <a:sym typeface="DM Sans"/>
              </a:rPr>
              <a:t>Threejs</a:t>
            </a:r>
            <a:endParaRPr sz="1600" b="1" dirty="0">
              <a:solidFill>
                <a:srgbClr val="003CA5"/>
              </a:solidFill>
              <a:latin typeface="+mn-lt"/>
              <a:ea typeface="DM Sans"/>
              <a:cs typeface="DM Sans"/>
              <a:sym typeface="DM Sans"/>
            </a:endParaRPr>
          </a:p>
        </p:txBody>
      </p:sp>
      <p:sp>
        <p:nvSpPr>
          <p:cNvPr id="962" name="Google Shape;962;p62"/>
          <p:cNvSpPr txBox="1"/>
          <p:nvPr/>
        </p:nvSpPr>
        <p:spPr>
          <a:xfrm>
            <a:off x="505331" y="959410"/>
            <a:ext cx="3427329" cy="520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vi-VN" sz="2400" b="1">
                <a:solidFill>
                  <a:srgbClr val="003CA5"/>
                </a:solidFill>
                <a:latin typeface="+mn-lt"/>
                <a:ea typeface="Outfit"/>
                <a:cs typeface="Outfit"/>
                <a:sym typeface="Outfit"/>
              </a:rPr>
              <a:t>Phạm vi nghiên cứu:</a:t>
            </a:r>
            <a:endParaRPr lang="en-US" sz="2400" b="1" dirty="0">
              <a:solidFill>
                <a:srgbClr val="003CA5"/>
              </a:solidFill>
              <a:latin typeface="+mn-lt"/>
              <a:ea typeface="Outfit"/>
              <a:cs typeface="Outfit"/>
              <a:sym typeface="Outfit"/>
            </a:endParaRPr>
          </a:p>
        </p:txBody>
      </p:sp>
      <p:cxnSp>
        <p:nvCxnSpPr>
          <p:cNvPr id="963" name="Google Shape;963;p62"/>
          <p:cNvCxnSpPr>
            <a:cxnSpLocks/>
            <a:stCxn id="962" idx="1"/>
            <a:endCxn id="959" idx="1"/>
          </p:cNvCxnSpPr>
          <p:nvPr/>
        </p:nvCxnSpPr>
        <p:spPr>
          <a:xfrm rot="10800000" flipH="1" flipV="1">
            <a:off x="505331" y="1219509"/>
            <a:ext cx="407126" cy="857875"/>
          </a:xfrm>
          <a:prstGeom prst="bentConnector3">
            <a:avLst>
              <a:gd name="adj1" fmla="val -56150"/>
            </a:avLst>
          </a:prstGeom>
          <a:noFill/>
          <a:ln w="9525" cap="flat" cmpd="sng">
            <a:solidFill>
              <a:schemeClr val="accent1"/>
            </a:solidFill>
            <a:prstDash val="solid"/>
            <a:round/>
            <a:headEnd type="none" w="med" len="med"/>
            <a:tailEnd type="triangle" w="med" len="med"/>
          </a:ln>
        </p:spPr>
      </p:cxnSp>
      <p:cxnSp>
        <p:nvCxnSpPr>
          <p:cNvPr id="964" name="Google Shape;964;p62"/>
          <p:cNvCxnSpPr>
            <a:cxnSpLocks/>
            <a:stCxn id="962" idx="1"/>
            <a:endCxn id="960" idx="1"/>
          </p:cNvCxnSpPr>
          <p:nvPr/>
        </p:nvCxnSpPr>
        <p:spPr>
          <a:xfrm rot="10800000" flipH="1" flipV="1">
            <a:off x="505330" y="1219510"/>
            <a:ext cx="407125" cy="1767818"/>
          </a:xfrm>
          <a:prstGeom prst="bentConnector3">
            <a:avLst>
              <a:gd name="adj1" fmla="val -56150"/>
            </a:avLst>
          </a:prstGeom>
          <a:noFill/>
          <a:ln w="9525" cap="flat" cmpd="sng">
            <a:solidFill>
              <a:schemeClr val="accent1"/>
            </a:solidFill>
            <a:prstDash val="solid"/>
            <a:round/>
            <a:headEnd type="none" w="med" len="med"/>
            <a:tailEnd type="triangle" w="med" len="med"/>
          </a:ln>
        </p:spPr>
      </p:cxnSp>
      <p:cxnSp>
        <p:nvCxnSpPr>
          <p:cNvPr id="965" name="Google Shape;965;p62"/>
          <p:cNvCxnSpPr>
            <a:cxnSpLocks/>
            <a:stCxn id="962" idx="1"/>
            <a:endCxn id="961" idx="1"/>
          </p:cNvCxnSpPr>
          <p:nvPr/>
        </p:nvCxnSpPr>
        <p:spPr>
          <a:xfrm rot="10800000" flipH="1" flipV="1">
            <a:off x="505331" y="1219510"/>
            <a:ext cx="407124" cy="2677762"/>
          </a:xfrm>
          <a:prstGeom prst="bentConnector3">
            <a:avLst>
              <a:gd name="adj1" fmla="val -56150"/>
            </a:avLst>
          </a:prstGeom>
          <a:noFill/>
          <a:ln w="9525" cap="flat" cmpd="sng">
            <a:solidFill>
              <a:schemeClr val="accent1"/>
            </a:solidFill>
            <a:prstDash val="solid"/>
            <a:round/>
            <a:headEnd type="none" w="med" len="med"/>
            <a:tailEnd type="triangle" w="med" len="med"/>
          </a:ln>
        </p:spPr>
      </p:cxnSp>
      <p:sp>
        <p:nvSpPr>
          <p:cNvPr id="10" name="Google Shape;2489;p45">
            <a:extLst>
              <a:ext uri="{FF2B5EF4-FFF2-40B4-BE49-F238E27FC236}">
                <a16:creationId xmlns:a16="http://schemas.microsoft.com/office/drawing/2014/main" id="{288489E7-9312-77C0-2ACC-AAAF16C3AE08}"/>
              </a:ext>
            </a:extLst>
          </p:cNvPr>
          <p:cNvSpPr txBox="1">
            <a:spLocks noGrp="1"/>
          </p:cNvSpPr>
          <p:nvPr>
            <p:ph type="title"/>
          </p:nvPr>
        </p:nvSpPr>
        <p:spPr>
          <a:xfrm>
            <a:off x="635116" y="0"/>
            <a:ext cx="7723500" cy="615572"/>
          </a:xfrm>
          <a:prstGeom prst="rect">
            <a:avLst/>
          </a:prstGeom>
        </p:spPr>
        <p:txBody>
          <a:bodyPr spcFirstLastPara="1" wrap="square" lIns="91425" tIns="91425" rIns="91425" bIns="91425" anchor="ctr" anchorCtr="0">
            <a:noAutofit/>
          </a:bodyPr>
          <a:lstStyle/>
          <a:p>
            <a:pPr algn="ctr">
              <a:lnSpc>
                <a:spcPts val="6719"/>
              </a:lnSpc>
              <a:spcBef>
                <a:spcPts val="600"/>
              </a:spcBef>
              <a:spcAft>
                <a:spcPts val="600"/>
              </a:spcAft>
            </a:pPr>
            <a:r>
              <a:rPr lang="vi-VN" sz="3600" b="1" smtClean="0">
                <a:solidFill>
                  <a:srgbClr val="003CA5"/>
                </a:solidFill>
                <a:latin typeface="Montserrat" panose="00000500000000000000" pitchFamily="2" charset="0"/>
                <a:cs typeface="Arial" panose="020B0604020202020204" pitchFamily="34" charset="0"/>
              </a:rPr>
              <a:t>0</a:t>
            </a:r>
            <a:r>
              <a:rPr lang="en-US" sz="3600">
                <a:solidFill>
                  <a:srgbClr val="003CA5"/>
                </a:solidFill>
                <a:latin typeface="Montserrat" panose="00000500000000000000" pitchFamily="2" charset="0"/>
                <a:cs typeface="Arial" panose="020B0604020202020204" pitchFamily="34" charset="0"/>
              </a:rPr>
              <a:t>2. Phát biểu bài </a:t>
            </a:r>
            <a:r>
              <a:rPr lang="en-US" sz="3600" smtClean="0">
                <a:solidFill>
                  <a:srgbClr val="003CA5"/>
                </a:solidFill>
                <a:latin typeface="Montserrat" panose="00000500000000000000" pitchFamily="2" charset="0"/>
                <a:cs typeface="Arial" panose="020B0604020202020204" pitchFamily="34" charset="0"/>
              </a:rPr>
              <a:t>toán</a:t>
            </a:r>
            <a:endParaRPr lang="en-US" sz="3600" b="1" dirty="0">
              <a:solidFill>
                <a:srgbClr val="003CA5"/>
              </a:solidFill>
              <a:latin typeface="Montserrat" panose="00000500000000000000" pitchFamily="2" charset="0"/>
              <a:cs typeface="Arial" panose="020B0604020202020204" pitchFamily="34" charset="0"/>
            </a:endParaRPr>
          </a:p>
        </p:txBody>
      </p:sp>
      <p:sp>
        <p:nvSpPr>
          <p:cNvPr id="11" name="Google Shape;959;p62"/>
          <p:cNvSpPr txBox="1"/>
          <p:nvPr/>
        </p:nvSpPr>
        <p:spPr>
          <a:xfrm>
            <a:off x="5294467" y="1815510"/>
            <a:ext cx="3481144" cy="523749"/>
          </a:xfrm>
          <a:prstGeom prst="rect">
            <a:avLst/>
          </a:prstGeom>
          <a:noFill/>
          <a:ln>
            <a:noFill/>
          </a:ln>
        </p:spPr>
        <p:txBody>
          <a:bodyPr spcFirstLastPara="1" wrap="square" lIns="91425" tIns="91425" rIns="91425" bIns="91425" anchor="t" anchorCtr="0">
            <a:noAutofit/>
          </a:bodyPr>
          <a:lstStyle/>
          <a:p>
            <a:pPr>
              <a:buClr>
                <a:schemeClr val="dk1"/>
              </a:buClr>
              <a:buSzPts val="1400"/>
            </a:pPr>
            <a:r>
              <a:rPr lang="vi-VN" sz="1600" b="1" smtClean="0">
                <a:solidFill>
                  <a:srgbClr val="003CA5"/>
                </a:solidFill>
                <a:latin typeface="+mn-lt"/>
                <a:ea typeface="DM Sans"/>
                <a:cs typeface="DM Sans"/>
                <a:sym typeface="DM Sans"/>
              </a:rPr>
              <a:t>Cách </a:t>
            </a:r>
            <a:r>
              <a:rPr lang="vi-VN" sz="1600" b="1">
                <a:solidFill>
                  <a:srgbClr val="003CA5"/>
                </a:solidFill>
                <a:latin typeface="+mn-lt"/>
                <a:ea typeface="DM Sans"/>
                <a:cs typeface="DM Sans"/>
                <a:sym typeface="DM Sans"/>
              </a:rPr>
              <a:t>thu thập và hiển thị các mẫu 3D có sẵn. </a:t>
            </a:r>
            <a:endParaRPr lang="en-US" sz="1600" b="1" dirty="0">
              <a:solidFill>
                <a:srgbClr val="003CA5"/>
              </a:solidFill>
              <a:latin typeface="+mn-lt"/>
              <a:cs typeface="Arial" panose="020B0604020202020204" pitchFamily="34" charset="0"/>
            </a:endParaRPr>
          </a:p>
        </p:txBody>
      </p:sp>
      <p:sp>
        <p:nvSpPr>
          <p:cNvPr id="12" name="Google Shape;960;p62"/>
          <p:cNvSpPr txBox="1"/>
          <p:nvPr/>
        </p:nvSpPr>
        <p:spPr>
          <a:xfrm>
            <a:off x="5294466" y="2542177"/>
            <a:ext cx="3481144" cy="683022"/>
          </a:xfrm>
          <a:prstGeom prst="rect">
            <a:avLst/>
          </a:prstGeom>
          <a:noFill/>
          <a:ln>
            <a:noFill/>
          </a:ln>
        </p:spPr>
        <p:txBody>
          <a:bodyPr spcFirstLastPara="1" wrap="square" lIns="91425" tIns="91425" rIns="91425" bIns="91425" anchor="t" anchorCtr="0">
            <a:noAutofit/>
          </a:bodyPr>
          <a:lstStyle/>
          <a:p>
            <a:pPr>
              <a:buClr>
                <a:schemeClr val="dk1"/>
              </a:buClr>
              <a:buSzPts val="1400"/>
            </a:pPr>
            <a:r>
              <a:rPr lang="vi-VN" sz="1600" b="1" smtClean="0">
                <a:solidFill>
                  <a:srgbClr val="003CA5"/>
                </a:solidFill>
                <a:latin typeface="+mn-lt"/>
                <a:ea typeface="DM Sans"/>
                <a:cs typeface="DM Sans"/>
                <a:sym typeface="DM Sans"/>
              </a:rPr>
              <a:t>Tương </a:t>
            </a:r>
            <a:r>
              <a:rPr lang="vi-VN" sz="1600" b="1">
                <a:solidFill>
                  <a:srgbClr val="003CA5"/>
                </a:solidFill>
                <a:latin typeface="+mn-lt"/>
                <a:ea typeface="DM Sans"/>
                <a:cs typeface="DM Sans"/>
                <a:sym typeface="DM Sans"/>
              </a:rPr>
              <a:t>tác với </a:t>
            </a:r>
            <a:r>
              <a:rPr lang="vi-VN" sz="1600" b="1">
                <a:solidFill>
                  <a:srgbClr val="003CA5"/>
                </a:solidFill>
                <a:latin typeface="+mn-lt"/>
                <a:ea typeface="DM Sans"/>
                <a:cs typeface="DM Sans"/>
                <a:sym typeface="DM Sans"/>
              </a:rPr>
              <a:t>người </a:t>
            </a:r>
            <a:r>
              <a:rPr lang="vi-VN" sz="1600" b="1" smtClean="0">
                <a:solidFill>
                  <a:srgbClr val="003CA5"/>
                </a:solidFill>
                <a:latin typeface="+mn-lt"/>
                <a:ea typeface="DM Sans"/>
                <a:cs typeface="DM Sans"/>
                <a:sym typeface="DM Sans"/>
              </a:rPr>
              <a:t>dùng</a:t>
            </a:r>
            <a:r>
              <a:rPr lang="en-US" sz="1600" b="1" smtClean="0">
                <a:solidFill>
                  <a:srgbClr val="003CA5"/>
                </a:solidFill>
                <a:latin typeface="+mn-lt"/>
                <a:ea typeface="DM Sans"/>
                <a:cs typeface="DM Sans"/>
                <a:sym typeface="DM Sans"/>
              </a:rPr>
              <a:t>: </a:t>
            </a:r>
            <a:r>
              <a:rPr lang="vi-VN" sz="1600" b="1" smtClean="0">
                <a:solidFill>
                  <a:srgbClr val="003CA5"/>
                </a:solidFill>
                <a:latin typeface="+mn-lt"/>
                <a:ea typeface="DM Sans"/>
                <a:cs typeface="DM Sans"/>
                <a:sym typeface="DM Sans"/>
              </a:rPr>
              <a:t>Thiết </a:t>
            </a:r>
            <a:r>
              <a:rPr lang="vi-VN" sz="1600" b="1">
                <a:solidFill>
                  <a:srgbClr val="003CA5"/>
                </a:solidFill>
                <a:latin typeface="+mn-lt"/>
                <a:ea typeface="DM Sans"/>
                <a:cs typeface="DM Sans"/>
                <a:sym typeface="DM Sans"/>
              </a:rPr>
              <a:t>kế giao diện người dùng thân thiện và dễ sử dụng</a:t>
            </a:r>
            <a:endParaRPr sz="1600" b="1" dirty="0">
              <a:solidFill>
                <a:srgbClr val="003CA5"/>
              </a:solidFill>
              <a:latin typeface="+mn-lt"/>
              <a:ea typeface="DM Sans"/>
              <a:cs typeface="DM Sans"/>
              <a:sym typeface="DM Sans"/>
            </a:endParaRPr>
          </a:p>
        </p:txBody>
      </p:sp>
      <p:sp>
        <p:nvSpPr>
          <p:cNvPr id="13" name="Google Shape;961;p62"/>
          <p:cNvSpPr txBox="1"/>
          <p:nvPr/>
        </p:nvSpPr>
        <p:spPr>
          <a:xfrm>
            <a:off x="5294466" y="3573856"/>
            <a:ext cx="3481144" cy="605851"/>
          </a:xfrm>
          <a:prstGeom prst="rect">
            <a:avLst/>
          </a:prstGeom>
          <a:noFill/>
          <a:ln>
            <a:noFill/>
          </a:ln>
        </p:spPr>
        <p:txBody>
          <a:bodyPr spcFirstLastPara="1" wrap="square" lIns="91425" tIns="91425" rIns="91425" bIns="91425" anchor="t" anchorCtr="0">
            <a:noAutofit/>
          </a:bodyPr>
          <a:lstStyle/>
          <a:p>
            <a:pPr>
              <a:buClr>
                <a:srgbClr val="191919"/>
              </a:buClr>
              <a:buSzPts val="1400"/>
            </a:pPr>
            <a:r>
              <a:rPr lang="vi-VN" sz="1600" b="1" smtClean="0">
                <a:solidFill>
                  <a:srgbClr val="003CA5"/>
                </a:solidFill>
                <a:latin typeface="+mn-lt"/>
                <a:ea typeface="DM Sans"/>
                <a:cs typeface="DM Sans"/>
                <a:sym typeface="DM Sans"/>
              </a:rPr>
              <a:t>Triển </a:t>
            </a:r>
            <a:r>
              <a:rPr lang="vi-VN" sz="1600" b="1">
                <a:solidFill>
                  <a:srgbClr val="003CA5"/>
                </a:solidFill>
                <a:latin typeface="+mn-lt"/>
                <a:ea typeface="DM Sans"/>
                <a:cs typeface="DM Sans"/>
                <a:sym typeface="DM Sans"/>
              </a:rPr>
              <a:t>khai hệ thống: Lựa chọn nền tảng phù hợp và quy trình triển khai ứng dụng WebGL.</a:t>
            </a:r>
            <a:endParaRPr sz="1600" b="1" dirty="0">
              <a:solidFill>
                <a:srgbClr val="003CA5"/>
              </a:solidFill>
              <a:latin typeface="+mn-lt"/>
              <a:ea typeface="DM Sans"/>
              <a:cs typeface="DM Sans"/>
              <a:sym typeface="DM Sans"/>
            </a:endParaRPr>
          </a:p>
        </p:txBody>
      </p:sp>
      <p:sp>
        <p:nvSpPr>
          <p:cNvPr id="14" name="Google Shape;962;p62"/>
          <p:cNvSpPr txBox="1"/>
          <p:nvPr/>
        </p:nvSpPr>
        <p:spPr>
          <a:xfrm>
            <a:off x="4887341" y="959410"/>
            <a:ext cx="3547189" cy="520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vi-VN" sz="2400" b="1">
                <a:solidFill>
                  <a:srgbClr val="003CA5"/>
                </a:solidFill>
                <a:latin typeface="+mn-lt"/>
                <a:ea typeface="Outfit"/>
                <a:cs typeface="Outfit"/>
                <a:sym typeface="Outfit"/>
              </a:rPr>
              <a:t>Các vấn đề đặt ra:</a:t>
            </a:r>
            <a:endParaRPr lang="en-US" sz="2400" b="1" dirty="0">
              <a:solidFill>
                <a:srgbClr val="003CA5"/>
              </a:solidFill>
              <a:latin typeface="+mn-lt"/>
              <a:ea typeface="Outfit"/>
              <a:cs typeface="Outfit"/>
              <a:sym typeface="Outfit"/>
            </a:endParaRPr>
          </a:p>
        </p:txBody>
      </p:sp>
      <p:cxnSp>
        <p:nvCxnSpPr>
          <p:cNvPr id="15" name="Google Shape;963;p62"/>
          <p:cNvCxnSpPr>
            <a:cxnSpLocks/>
            <a:stCxn id="14" idx="1"/>
            <a:endCxn id="11" idx="1"/>
          </p:cNvCxnSpPr>
          <p:nvPr/>
        </p:nvCxnSpPr>
        <p:spPr>
          <a:xfrm rot="10800000" flipH="1" flipV="1">
            <a:off x="4887341" y="1219509"/>
            <a:ext cx="407126" cy="857875"/>
          </a:xfrm>
          <a:prstGeom prst="bentConnector3">
            <a:avLst>
              <a:gd name="adj1" fmla="val -56150"/>
            </a:avLst>
          </a:prstGeom>
          <a:noFill/>
          <a:ln w="9525" cap="flat" cmpd="sng">
            <a:solidFill>
              <a:schemeClr val="accent1"/>
            </a:solidFill>
            <a:prstDash val="solid"/>
            <a:round/>
            <a:headEnd type="none" w="med" len="med"/>
            <a:tailEnd type="triangle" w="med" len="med"/>
          </a:ln>
        </p:spPr>
      </p:cxnSp>
      <p:cxnSp>
        <p:nvCxnSpPr>
          <p:cNvPr id="16" name="Google Shape;964;p62"/>
          <p:cNvCxnSpPr>
            <a:cxnSpLocks/>
            <a:stCxn id="14" idx="1"/>
            <a:endCxn id="12" idx="1"/>
          </p:cNvCxnSpPr>
          <p:nvPr/>
        </p:nvCxnSpPr>
        <p:spPr>
          <a:xfrm rot="10800000" flipH="1" flipV="1">
            <a:off x="4887340" y="1219510"/>
            <a:ext cx="407125" cy="1664178"/>
          </a:xfrm>
          <a:prstGeom prst="bentConnector3">
            <a:avLst>
              <a:gd name="adj1" fmla="val -56150"/>
            </a:avLst>
          </a:prstGeom>
          <a:noFill/>
          <a:ln w="9525" cap="flat" cmpd="sng">
            <a:solidFill>
              <a:schemeClr val="accent1"/>
            </a:solidFill>
            <a:prstDash val="solid"/>
            <a:round/>
            <a:headEnd type="none" w="med" len="med"/>
            <a:tailEnd type="triangle" w="med" len="med"/>
          </a:ln>
        </p:spPr>
      </p:cxnSp>
      <p:cxnSp>
        <p:nvCxnSpPr>
          <p:cNvPr id="17" name="Google Shape;965;p62"/>
          <p:cNvCxnSpPr>
            <a:cxnSpLocks/>
            <a:stCxn id="14" idx="1"/>
            <a:endCxn id="13" idx="1"/>
          </p:cNvCxnSpPr>
          <p:nvPr/>
        </p:nvCxnSpPr>
        <p:spPr>
          <a:xfrm rot="10800000" flipH="1" flipV="1">
            <a:off x="4887340" y="1219510"/>
            <a:ext cx="407125" cy="2657272"/>
          </a:xfrm>
          <a:prstGeom prst="bentConnector3">
            <a:avLst>
              <a:gd name="adj1" fmla="val -56150"/>
            </a:avLst>
          </a:prstGeom>
          <a:noFill/>
          <a:ln w="9525" cap="flat" cmpd="sng">
            <a:solidFill>
              <a:schemeClr val="accent1"/>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8" name="Google Shape;2489;p45">
            <a:extLst>
              <a:ext uri="{FF2B5EF4-FFF2-40B4-BE49-F238E27FC236}">
                <a16:creationId xmlns:a16="http://schemas.microsoft.com/office/drawing/2014/main" id="{06295B62-2BE8-6D37-839A-7E8F9B68A64A}"/>
              </a:ext>
            </a:extLst>
          </p:cNvPr>
          <p:cNvSpPr txBox="1">
            <a:spLocks/>
          </p:cNvSpPr>
          <p:nvPr/>
        </p:nvSpPr>
        <p:spPr>
          <a:xfrm>
            <a:off x="635116" y="0"/>
            <a:ext cx="7723500" cy="60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mtClean="0">
                <a:solidFill>
                  <a:srgbClr val="003CA5"/>
                </a:solidFill>
                <a:latin typeface="Montserrat" panose="00000500000000000000" pitchFamily="2" charset="0"/>
                <a:cs typeface="Arial" panose="020B0604020202020204" pitchFamily="34" charset="0"/>
              </a:rPr>
              <a:t>0</a:t>
            </a:r>
            <a:r>
              <a:rPr lang="en-US">
                <a:solidFill>
                  <a:srgbClr val="003CA5"/>
                </a:solidFill>
                <a:latin typeface="Montserrat" panose="00000500000000000000" pitchFamily="2" charset="0"/>
                <a:cs typeface="Arial" panose="020B0604020202020204" pitchFamily="34" charset="0"/>
              </a:rPr>
              <a:t>3. Phân tích &amp; thiết kế </a:t>
            </a:r>
            <a:r>
              <a:rPr lang="en-US">
                <a:solidFill>
                  <a:srgbClr val="003CA5"/>
                </a:solidFill>
                <a:latin typeface="Montserrat" panose="00000500000000000000" pitchFamily="2" charset="0"/>
                <a:cs typeface="Arial" panose="020B0604020202020204" pitchFamily="34" charset="0"/>
              </a:rPr>
              <a:t>hệ </a:t>
            </a:r>
            <a:r>
              <a:rPr lang="en-US" smtClean="0">
                <a:solidFill>
                  <a:srgbClr val="003CA5"/>
                </a:solidFill>
                <a:latin typeface="Montserrat" panose="00000500000000000000" pitchFamily="2" charset="0"/>
                <a:cs typeface="Arial" panose="020B0604020202020204" pitchFamily="34" charset="0"/>
              </a:rPr>
              <a:t>thống</a:t>
            </a:r>
            <a:endParaRPr lang="en-US">
              <a:solidFill>
                <a:srgbClr val="003CA5"/>
              </a:solidFill>
              <a:latin typeface="Montserrat" panose="00000500000000000000" pitchFamily="2"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45825743"/>
              </p:ext>
            </p:extLst>
          </p:nvPr>
        </p:nvGraphicFramePr>
        <p:xfrm>
          <a:off x="1245954" y="1416744"/>
          <a:ext cx="7029696" cy="3010529"/>
        </p:xfrm>
        <a:graphic>
          <a:graphicData uri="http://schemas.openxmlformats.org/drawingml/2006/table">
            <a:tbl>
              <a:tblPr firstRow="1" firstCol="1" bandRow="1">
                <a:tableStyleId>{AF8C5766-DF03-4FF4-8055-9879DEEE2968}</a:tableStyleId>
              </a:tblPr>
              <a:tblGrid>
                <a:gridCol w="2343232">
                  <a:extLst>
                    <a:ext uri="{9D8B030D-6E8A-4147-A177-3AD203B41FA5}">
                      <a16:colId xmlns:a16="http://schemas.microsoft.com/office/drawing/2014/main" val="1801706776"/>
                    </a:ext>
                  </a:extLst>
                </a:gridCol>
                <a:gridCol w="2343232">
                  <a:extLst>
                    <a:ext uri="{9D8B030D-6E8A-4147-A177-3AD203B41FA5}">
                      <a16:colId xmlns:a16="http://schemas.microsoft.com/office/drawing/2014/main" val="1715895239"/>
                    </a:ext>
                  </a:extLst>
                </a:gridCol>
                <a:gridCol w="2343232">
                  <a:extLst>
                    <a:ext uri="{9D8B030D-6E8A-4147-A177-3AD203B41FA5}">
                      <a16:colId xmlns:a16="http://schemas.microsoft.com/office/drawing/2014/main" val="3162185254"/>
                    </a:ext>
                  </a:extLst>
                </a:gridCol>
              </a:tblGrid>
              <a:tr h="406236">
                <a:tc>
                  <a:txBody>
                    <a:bodyPr/>
                    <a:lstStyle/>
                    <a:p>
                      <a:pPr marL="0" marR="0" indent="0" algn="ctr" hangingPunct="0">
                        <a:lnSpc>
                          <a:spcPct val="110000"/>
                        </a:lnSpc>
                        <a:spcBef>
                          <a:spcPts val="600"/>
                        </a:spcBef>
                        <a:spcAft>
                          <a:spcPts val="0"/>
                        </a:spcAft>
                      </a:pPr>
                      <a:r>
                        <a:rPr lang="en-US" sz="1300" b="1">
                          <a:solidFill>
                            <a:srgbClr val="0D0D0D"/>
                          </a:solidFill>
                          <a:effectLst/>
                          <a:latin typeface="Times New Roman" panose="02020603050405020304" pitchFamily="18" charset="0"/>
                          <a:ea typeface="Times New Roman" panose="02020603050405020304" pitchFamily="18" charset="0"/>
                        </a:rPr>
                        <a:t>Module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ctr" hangingPunct="0">
                        <a:lnSpc>
                          <a:spcPct val="110000"/>
                        </a:lnSpc>
                        <a:spcBef>
                          <a:spcPts val="600"/>
                        </a:spcBef>
                        <a:spcAft>
                          <a:spcPts val="0"/>
                        </a:spcAft>
                      </a:pPr>
                      <a:r>
                        <a:rPr lang="en-US" sz="1300" b="1">
                          <a:solidFill>
                            <a:srgbClr val="0D0D0D"/>
                          </a:solidFill>
                          <a:effectLst/>
                          <a:latin typeface="Times New Roman" panose="02020603050405020304" pitchFamily="18" charset="0"/>
                          <a:ea typeface="Times New Roman" panose="02020603050405020304" pitchFamily="18" charset="0"/>
                        </a:rPr>
                        <a:t>Thành phần</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ctr" hangingPunct="0">
                        <a:lnSpc>
                          <a:spcPct val="110000"/>
                        </a:lnSpc>
                        <a:spcBef>
                          <a:spcPts val="600"/>
                        </a:spcBef>
                        <a:spcAft>
                          <a:spcPts val="0"/>
                        </a:spcAft>
                      </a:pPr>
                      <a:r>
                        <a:rPr lang="en-US" sz="1300" b="1">
                          <a:solidFill>
                            <a:srgbClr val="0D0D0D"/>
                          </a:solidFill>
                          <a:effectLst/>
                          <a:latin typeface="Times New Roman" panose="02020603050405020304" pitchFamily="18" charset="0"/>
                          <a:ea typeface="Times New Roman" panose="02020603050405020304" pitchFamily="18" charset="0"/>
                        </a:rPr>
                        <a:t>Công nghệ sử dụng</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57729478"/>
                  </a:ext>
                </a:extLst>
              </a:tr>
              <a:tr h="451757">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Nhận diện hành động</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Camera/Webcam,OpenCV, AI/ML</a:t>
                      </a:r>
                      <a:r>
                        <a:rPr lang="vi-VN" sz="1300">
                          <a:solidFill>
                            <a:srgbClr val="0D0D0D"/>
                          </a:solidFill>
                          <a:effectLst/>
                          <a:latin typeface="Times New Roman" panose="02020603050405020304" pitchFamily="18" charset="0"/>
                          <a:ea typeface="Times New Roman" panose="02020603050405020304" pitchFamily="18" charset="0"/>
                        </a:rPr>
                        <a:t> Model</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Python, OpenCV</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22650906"/>
                  </a:ext>
                </a:extLst>
              </a:tr>
              <a:tr h="574263">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Cơ sở dữ liệu</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MySQL, bảng hành động</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MySQL</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26026544"/>
                  </a:ext>
                </a:extLst>
              </a:tr>
              <a:tr h="574263">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Giao tiếp WebSocket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WebSocket server/client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Python, JavaScript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19733471"/>
                  </a:ext>
                </a:extLst>
              </a:tr>
              <a:tr h="429747">
                <a:tc>
                  <a:txBody>
                    <a:bodyPr/>
                    <a:lstStyle/>
                    <a:p>
                      <a:pPr marL="0" marR="0" indent="0" algn="l" hangingPunct="0">
                        <a:lnSpc>
                          <a:spcPct val="110000"/>
                        </a:lnSpc>
                        <a:spcBef>
                          <a:spcPts val="600"/>
                        </a:spcBef>
                        <a:spcAft>
                          <a:spcPts val="0"/>
                        </a:spcAft>
                      </a:pPr>
                      <a:r>
                        <a:rPr lang="vi-VN" sz="1300">
                          <a:solidFill>
                            <a:srgbClr val="0D0D0D"/>
                          </a:solidFill>
                          <a:effectLst/>
                          <a:latin typeface="Times New Roman" panose="02020603050405020304" pitchFamily="18" charset="0"/>
                          <a:ea typeface="Times New Roman" panose="02020603050405020304" pitchFamily="18" charset="0"/>
                        </a:rPr>
                        <a:t>Xử lý và diều khiển</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JavaScript, mô hình 3D</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JavaScript,WebGL</a:t>
                      </a:r>
                      <a:r>
                        <a:rPr lang="vi-VN" sz="1300">
                          <a:solidFill>
                            <a:srgbClr val="0D0D0D"/>
                          </a:solidFill>
                          <a:effectLst/>
                          <a:latin typeface="Times New Roman" panose="02020603050405020304" pitchFamily="18" charset="0"/>
                          <a:ea typeface="Times New Roman" panose="02020603050405020304" pitchFamily="18" charset="0"/>
                        </a:rPr>
                        <a:t>,</a:t>
                      </a:r>
                      <a:r>
                        <a:rPr lang="en-US" sz="1300">
                          <a:solidFill>
                            <a:srgbClr val="0D0D0D"/>
                          </a:solidFill>
                          <a:effectLst/>
                          <a:latin typeface="Times New Roman" panose="02020603050405020304" pitchFamily="18" charset="0"/>
                          <a:ea typeface="Times New Roman" panose="02020603050405020304" pitchFamily="18" charset="0"/>
                        </a:rPr>
                        <a:t> Three.js</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45173833"/>
                  </a:ext>
                </a:extLst>
              </a:tr>
              <a:tr h="574263">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Giao diện người dùng</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Web UI</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indent="0" algn="l" hangingPunct="0">
                        <a:lnSpc>
                          <a:spcPct val="110000"/>
                        </a:lnSpc>
                        <a:spcBef>
                          <a:spcPts val="600"/>
                        </a:spcBef>
                        <a:spcAft>
                          <a:spcPts val="0"/>
                        </a:spcAft>
                      </a:pPr>
                      <a:r>
                        <a:rPr lang="en-US" sz="1300">
                          <a:solidFill>
                            <a:srgbClr val="0D0D0D"/>
                          </a:solidFill>
                          <a:effectLst/>
                          <a:latin typeface="Times New Roman" panose="02020603050405020304" pitchFamily="18" charset="0"/>
                          <a:ea typeface="Times New Roman" panose="02020603050405020304" pitchFamily="18" charset="0"/>
                        </a:rPr>
                        <a:t>HTML, CSS, JavaScript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69900861"/>
                  </a:ext>
                </a:extLst>
              </a:tr>
            </a:tbl>
          </a:graphicData>
        </a:graphic>
      </p:graphicFrame>
      <p:sp>
        <p:nvSpPr>
          <p:cNvPr id="4" name="Rectangle 3"/>
          <p:cNvSpPr/>
          <p:nvPr/>
        </p:nvSpPr>
        <p:spPr>
          <a:xfrm>
            <a:off x="1028866" y="688412"/>
            <a:ext cx="2003784" cy="338554"/>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1600" smtClean="0"/>
              <a:t>Kiến </a:t>
            </a:r>
            <a:r>
              <a:rPr lang="en-US" sz="1600"/>
              <a:t>trúc hệ thống</a:t>
            </a:r>
          </a:p>
        </p:txBody>
      </p:sp>
    </p:spTree>
    <p:extLst>
      <p:ext uri="{BB962C8B-B14F-4D97-AF65-F5344CB8AC3E}">
        <p14:creationId xmlns:p14="http://schemas.microsoft.com/office/powerpoint/2010/main" val="4273440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8" name="Google Shape;2489;p45">
            <a:extLst>
              <a:ext uri="{FF2B5EF4-FFF2-40B4-BE49-F238E27FC236}">
                <a16:creationId xmlns:a16="http://schemas.microsoft.com/office/drawing/2014/main" id="{06295B62-2BE8-6D37-839A-7E8F9B68A64A}"/>
              </a:ext>
            </a:extLst>
          </p:cNvPr>
          <p:cNvSpPr txBox="1">
            <a:spLocks/>
          </p:cNvSpPr>
          <p:nvPr/>
        </p:nvSpPr>
        <p:spPr>
          <a:xfrm>
            <a:off x="635116" y="0"/>
            <a:ext cx="7723500" cy="60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mtClean="0">
                <a:solidFill>
                  <a:srgbClr val="003CA5"/>
                </a:solidFill>
                <a:latin typeface="Montserrat" panose="00000500000000000000" pitchFamily="2" charset="0"/>
                <a:cs typeface="Arial" panose="020B0604020202020204" pitchFamily="34" charset="0"/>
              </a:rPr>
              <a:t>0</a:t>
            </a:r>
            <a:r>
              <a:rPr lang="en-US">
                <a:solidFill>
                  <a:srgbClr val="003CA5"/>
                </a:solidFill>
                <a:latin typeface="Montserrat" panose="00000500000000000000" pitchFamily="2" charset="0"/>
                <a:cs typeface="Arial" panose="020B0604020202020204" pitchFamily="34" charset="0"/>
              </a:rPr>
              <a:t>3. Phân tích &amp; thiết kế </a:t>
            </a:r>
            <a:r>
              <a:rPr lang="en-US">
                <a:solidFill>
                  <a:srgbClr val="003CA5"/>
                </a:solidFill>
                <a:latin typeface="Montserrat" panose="00000500000000000000" pitchFamily="2" charset="0"/>
                <a:cs typeface="Arial" panose="020B0604020202020204" pitchFamily="34" charset="0"/>
              </a:rPr>
              <a:t>hệ </a:t>
            </a:r>
            <a:r>
              <a:rPr lang="en-US" smtClean="0">
                <a:solidFill>
                  <a:srgbClr val="003CA5"/>
                </a:solidFill>
                <a:latin typeface="Montserrat" panose="00000500000000000000" pitchFamily="2" charset="0"/>
                <a:cs typeface="Arial" panose="020B0604020202020204" pitchFamily="34" charset="0"/>
              </a:rPr>
              <a:t>thống</a:t>
            </a:r>
            <a:endParaRPr lang="en-US">
              <a:solidFill>
                <a:srgbClr val="003CA5"/>
              </a:solidFill>
              <a:latin typeface="Montserrat" panose="00000500000000000000" pitchFamily="2" charset="0"/>
              <a:cs typeface="Arial" panose="020B0604020202020204" pitchFamily="34" charset="0"/>
            </a:endParaRPr>
          </a:p>
        </p:txBody>
      </p:sp>
      <p:sp>
        <p:nvSpPr>
          <p:cNvPr id="4" name="Rectangle 3"/>
          <p:cNvSpPr/>
          <p:nvPr/>
        </p:nvSpPr>
        <p:spPr>
          <a:xfrm>
            <a:off x="3267169" y="694298"/>
            <a:ext cx="2003784" cy="338554"/>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1600" smtClean="0"/>
              <a:t>Yêu cầu chức năng</a:t>
            </a:r>
            <a:endParaRPr lang="en-US" sz="1600"/>
          </a:p>
        </p:txBody>
      </p:sp>
      <p:sp>
        <p:nvSpPr>
          <p:cNvPr id="7" name="Flowchart: Off-page Connector 6"/>
          <p:cNvSpPr/>
          <p:nvPr/>
        </p:nvSpPr>
        <p:spPr>
          <a:xfrm>
            <a:off x="4273004" y="2198502"/>
            <a:ext cx="822302" cy="848616"/>
          </a:xfrm>
          <a:prstGeom prst="flowChartOffpageConnec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mtClean="0"/>
              <a:t>Guess</a:t>
            </a:r>
            <a:endParaRPr lang="en-US"/>
          </a:p>
        </p:txBody>
      </p:sp>
      <p:sp>
        <p:nvSpPr>
          <p:cNvPr id="11" name="Oval 10"/>
          <p:cNvSpPr/>
          <p:nvPr/>
        </p:nvSpPr>
        <p:spPr>
          <a:xfrm>
            <a:off x="5424325" y="936537"/>
            <a:ext cx="2832845" cy="67757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Đ</a:t>
            </a:r>
            <a:r>
              <a:rPr lang="vi-VN" smtClean="0"/>
              <a:t>iều </a:t>
            </a:r>
            <a:r>
              <a:rPr lang="vi-VN"/>
              <a:t>khiển đối tượng bằng nút nhấn </a:t>
            </a:r>
            <a:endParaRPr lang="en-US"/>
          </a:p>
        </p:txBody>
      </p:sp>
      <p:sp>
        <p:nvSpPr>
          <p:cNvPr id="12" name="Oval 11"/>
          <p:cNvSpPr/>
          <p:nvPr/>
        </p:nvSpPr>
        <p:spPr>
          <a:xfrm>
            <a:off x="2480863" y="3962365"/>
            <a:ext cx="3250207" cy="67757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Đ</a:t>
            </a:r>
            <a:r>
              <a:rPr lang="en-US" smtClean="0"/>
              <a:t>iều </a:t>
            </a:r>
            <a:r>
              <a:rPr lang="en-US"/>
              <a:t>khiển đối tượng bằng nhận diện cử chỉ tay </a:t>
            </a:r>
            <a:endParaRPr lang="en-US"/>
          </a:p>
        </p:txBody>
      </p:sp>
      <p:sp>
        <p:nvSpPr>
          <p:cNvPr id="19" name="Oval 18"/>
          <p:cNvSpPr/>
          <p:nvPr/>
        </p:nvSpPr>
        <p:spPr>
          <a:xfrm>
            <a:off x="1253726" y="1150530"/>
            <a:ext cx="2158599" cy="67757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Chức năng lựa chọn mô hình</a:t>
            </a:r>
            <a:endParaRPr lang="en-US"/>
          </a:p>
        </p:txBody>
      </p:sp>
      <p:sp>
        <p:nvSpPr>
          <p:cNvPr id="29" name="Up Arrow 28"/>
          <p:cNvSpPr/>
          <p:nvPr/>
        </p:nvSpPr>
        <p:spPr>
          <a:xfrm rot="2379811">
            <a:off x="5312411" y="1502324"/>
            <a:ext cx="223828" cy="691210"/>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Up Arrow 31"/>
          <p:cNvSpPr/>
          <p:nvPr/>
        </p:nvSpPr>
        <p:spPr>
          <a:xfrm rot="18068848">
            <a:off x="3663527" y="1559116"/>
            <a:ext cx="223828" cy="858723"/>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3" name="Up Arrow 32"/>
          <p:cNvSpPr/>
          <p:nvPr/>
        </p:nvSpPr>
        <p:spPr>
          <a:xfrm rot="12473485">
            <a:off x="4361441" y="3119915"/>
            <a:ext cx="223828" cy="769162"/>
          </a:xfrm>
          <a:prstGeom prs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5" name="Picture 34"/>
          <p:cNvPicPr/>
          <p:nvPr/>
        </p:nvPicPr>
        <p:blipFill>
          <a:blip r:embed="rId3">
            <a:extLst>
              <a:ext uri="{28A0092B-C50C-407E-A947-70E740481C1C}">
                <a14:useLocalDpi xmlns:a14="http://schemas.microsoft.com/office/drawing/2010/main" val="0"/>
              </a:ext>
            </a:extLst>
          </a:blip>
          <a:srcRect/>
          <a:stretch>
            <a:fillRect/>
          </a:stretch>
        </p:blipFill>
        <p:spPr bwMode="auto">
          <a:xfrm>
            <a:off x="324751" y="2004065"/>
            <a:ext cx="3068539" cy="1644720"/>
          </a:xfrm>
          <a:prstGeom prst="rect">
            <a:avLst/>
          </a:prstGeom>
          <a:noFill/>
          <a:ln>
            <a:noFill/>
          </a:ln>
        </p:spPr>
      </p:pic>
      <p:pic>
        <p:nvPicPr>
          <p:cNvPr id="36" name="Picture 35"/>
          <p:cNvPicPr>
            <a:picLocks noChangeAspect="1"/>
          </p:cNvPicPr>
          <p:nvPr/>
        </p:nvPicPr>
        <p:blipFill>
          <a:blip r:embed="rId4"/>
          <a:stretch>
            <a:fillRect/>
          </a:stretch>
        </p:blipFill>
        <p:spPr>
          <a:xfrm>
            <a:off x="5803282" y="1660129"/>
            <a:ext cx="3064182" cy="2535527"/>
          </a:xfrm>
          <a:prstGeom prst="rect">
            <a:avLst/>
          </a:prstGeom>
        </p:spPr>
      </p:pic>
    </p:spTree>
    <p:extLst>
      <p:ext uri="{BB962C8B-B14F-4D97-AF65-F5344CB8AC3E}">
        <p14:creationId xmlns:p14="http://schemas.microsoft.com/office/powerpoint/2010/main" val="4468307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8" name="Google Shape;2489;p45">
            <a:extLst>
              <a:ext uri="{FF2B5EF4-FFF2-40B4-BE49-F238E27FC236}">
                <a16:creationId xmlns:a16="http://schemas.microsoft.com/office/drawing/2014/main" id="{06295B62-2BE8-6D37-839A-7E8F9B68A64A}"/>
              </a:ext>
            </a:extLst>
          </p:cNvPr>
          <p:cNvSpPr txBox="1">
            <a:spLocks/>
          </p:cNvSpPr>
          <p:nvPr/>
        </p:nvSpPr>
        <p:spPr>
          <a:xfrm>
            <a:off x="635116" y="0"/>
            <a:ext cx="7723500" cy="60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mtClean="0">
                <a:solidFill>
                  <a:srgbClr val="003CA5"/>
                </a:solidFill>
                <a:latin typeface="Montserrat" panose="00000500000000000000" pitchFamily="2" charset="0"/>
                <a:cs typeface="Arial" panose="020B0604020202020204" pitchFamily="34" charset="0"/>
              </a:rPr>
              <a:t>0</a:t>
            </a:r>
            <a:r>
              <a:rPr lang="en-US" smtClean="0">
                <a:solidFill>
                  <a:srgbClr val="003CA5"/>
                </a:solidFill>
                <a:latin typeface="Montserrat" panose="00000500000000000000" pitchFamily="2" charset="0"/>
                <a:cs typeface="Arial" panose="020B0604020202020204" pitchFamily="34" charset="0"/>
              </a:rPr>
              <a:t>4</a:t>
            </a:r>
            <a:r>
              <a:rPr lang="en-US" smtClean="0">
                <a:solidFill>
                  <a:srgbClr val="003CA5"/>
                </a:solidFill>
                <a:latin typeface="Montserrat" panose="00000500000000000000" pitchFamily="2" charset="0"/>
                <a:cs typeface="Arial" panose="020B0604020202020204" pitchFamily="34" charset="0"/>
              </a:rPr>
              <a:t>. </a:t>
            </a:r>
            <a:r>
              <a:rPr lang="en-US">
                <a:solidFill>
                  <a:srgbClr val="003CA5"/>
                </a:solidFill>
                <a:latin typeface="Montserrat" panose="00000500000000000000" pitchFamily="2" charset="0"/>
                <a:cs typeface="Arial" panose="020B0604020202020204" pitchFamily="34" charset="0"/>
              </a:rPr>
              <a:t>Xây dựng </a:t>
            </a:r>
            <a:r>
              <a:rPr lang="en-US">
                <a:solidFill>
                  <a:srgbClr val="003CA5"/>
                </a:solidFill>
                <a:latin typeface="Montserrat" panose="00000500000000000000" pitchFamily="2" charset="0"/>
                <a:cs typeface="Arial" panose="020B0604020202020204" pitchFamily="34" charset="0"/>
              </a:rPr>
              <a:t>hệ </a:t>
            </a:r>
            <a:r>
              <a:rPr lang="en-US" smtClean="0">
                <a:solidFill>
                  <a:srgbClr val="003CA5"/>
                </a:solidFill>
                <a:latin typeface="Montserrat" panose="00000500000000000000" pitchFamily="2" charset="0"/>
                <a:cs typeface="Arial" panose="020B0604020202020204" pitchFamily="34" charset="0"/>
              </a:rPr>
              <a:t>thống</a:t>
            </a:r>
            <a:endParaRPr lang="en-US">
              <a:solidFill>
                <a:srgbClr val="003CA5"/>
              </a:solidFill>
              <a:latin typeface="Montserrat" panose="00000500000000000000" pitchFamily="2" charset="0"/>
              <a:cs typeface="Arial" panose="020B0604020202020204" pitchFamily="34" charset="0"/>
            </a:endParaRPr>
          </a:p>
        </p:txBody>
      </p:sp>
      <p:sp>
        <p:nvSpPr>
          <p:cNvPr id="4" name="Rectangle 3"/>
          <p:cNvSpPr/>
          <p:nvPr/>
        </p:nvSpPr>
        <p:spPr>
          <a:xfrm>
            <a:off x="449964" y="710498"/>
            <a:ext cx="2128775" cy="338554"/>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1600" smtClean="0"/>
              <a:t>Xây dựng dữ liệu</a:t>
            </a:r>
            <a:endParaRPr lang="en-US" sz="1600"/>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2310" y="1147964"/>
            <a:ext cx="5576570" cy="3068955"/>
          </a:xfrm>
          <a:prstGeom prst="rect">
            <a:avLst/>
          </a:prstGeom>
          <a:noFill/>
          <a:ln>
            <a:noFill/>
          </a:ln>
        </p:spPr>
      </p:pic>
      <p:sp>
        <p:nvSpPr>
          <p:cNvPr id="3" name="TextBox 2"/>
          <p:cNvSpPr txBox="1"/>
          <p:nvPr/>
        </p:nvSpPr>
        <p:spPr>
          <a:xfrm>
            <a:off x="180907" y="1611711"/>
            <a:ext cx="2397832" cy="1815882"/>
          </a:xfrm>
          <a:prstGeom prst="rect">
            <a:avLst/>
          </a:prstGeom>
          <a:noFill/>
        </p:spPr>
        <p:txBody>
          <a:bodyPr wrap="square" rtlCol="0">
            <a:spAutoFit/>
          </a:bodyPr>
          <a:lstStyle/>
          <a:p>
            <a:pPr marL="285750" indent="-285750" algn="just">
              <a:buFont typeface="Wingdings" panose="05000000000000000000" pitchFamily="2" charset="2"/>
              <a:buChar char="ü"/>
            </a:pPr>
            <a:r>
              <a:rPr lang="en-US" b="1" smtClean="0"/>
              <a:t>Tập dữ liệu DSL14-Dataset bao gồm 14 nhãn hành động tự định nghĩa.</a:t>
            </a:r>
          </a:p>
          <a:p>
            <a:pPr marL="285750" indent="-285750" algn="just">
              <a:buFont typeface="Wingdings" panose="05000000000000000000" pitchFamily="2" charset="2"/>
              <a:buChar char="ü"/>
            </a:pPr>
            <a:endParaRPr lang="en-US" b="1"/>
          </a:p>
          <a:p>
            <a:pPr marL="285750" indent="-285750" algn="just">
              <a:buFont typeface="Wingdings" panose="05000000000000000000" pitchFamily="2" charset="2"/>
              <a:buChar char="ü"/>
            </a:pPr>
            <a:r>
              <a:rPr lang="en-US" b="1" smtClean="0"/>
              <a:t>Mỗi hành động 50 videos, 30FPS, quay bằng camera máy tính.</a:t>
            </a:r>
            <a:endParaRPr lang="en-US" b="1"/>
          </a:p>
        </p:txBody>
      </p:sp>
    </p:spTree>
    <p:extLst>
      <p:ext uri="{BB962C8B-B14F-4D97-AF65-F5344CB8AC3E}">
        <p14:creationId xmlns:p14="http://schemas.microsoft.com/office/powerpoint/2010/main" val="1807773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8" name="Google Shape;2489;p45">
            <a:extLst>
              <a:ext uri="{FF2B5EF4-FFF2-40B4-BE49-F238E27FC236}">
                <a16:creationId xmlns:a16="http://schemas.microsoft.com/office/drawing/2014/main" id="{06295B62-2BE8-6D37-839A-7E8F9B68A64A}"/>
              </a:ext>
            </a:extLst>
          </p:cNvPr>
          <p:cNvSpPr txBox="1">
            <a:spLocks/>
          </p:cNvSpPr>
          <p:nvPr/>
        </p:nvSpPr>
        <p:spPr>
          <a:xfrm>
            <a:off x="635116" y="0"/>
            <a:ext cx="7723500" cy="60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mtClean="0">
                <a:solidFill>
                  <a:srgbClr val="003CA5"/>
                </a:solidFill>
                <a:latin typeface="Montserrat" panose="00000500000000000000" pitchFamily="2" charset="0"/>
                <a:cs typeface="Arial" panose="020B0604020202020204" pitchFamily="34" charset="0"/>
              </a:rPr>
              <a:t>0</a:t>
            </a:r>
            <a:r>
              <a:rPr lang="en-US" smtClean="0">
                <a:solidFill>
                  <a:srgbClr val="003CA5"/>
                </a:solidFill>
                <a:latin typeface="Montserrat" panose="00000500000000000000" pitchFamily="2" charset="0"/>
                <a:cs typeface="Arial" panose="020B0604020202020204" pitchFamily="34" charset="0"/>
              </a:rPr>
              <a:t>4</a:t>
            </a:r>
            <a:r>
              <a:rPr lang="en-US" smtClean="0">
                <a:solidFill>
                  <a:srgbClr val="003CA5"/>
                </a:solidFill>
                <a:latin typeface="Montserrat" panose="00000500000000000000" pitchFamily="2" charset="0"/>
                <a:cs typeface="Arial" panose="020B0604020202020204" pitchFamily="34" charset="0"/>
              </a:rPr>
              <a:t>. </a:t>
            </a:r>
            <a:r>
              <a:rPr lang="en-US">
                <a:solidFill>
                  <a:srgbClr val="003CA5"/>
                </a:solidFill>
                <a:latin typeface="Montserrat" panose="00000500000000000000" pitchFamily="2" charset="0"/>
                <a:cs typeface="Arial" panose="020B0604020202020204" pitchFamily="34" charset="0"/>
              </a:rPr>
              <a:t>Xây dựng </a:t>
            </a:r>
            <a:r>
              <a:rPr lang="en-US">
                <a:solidFill>
                  <a:srgbClr val="003CA5"/>
                </a:solidFill>
                <a:latin typeface="Montserrat" panose="00000500000000000000" pitchFamily="2" charset="0"/>
                <a:cs typeface="Arial" panose="020B0604020202020204" pitchFamily="34" charset="0"/>
              </a:rPr>
              <a:t>hệ </a:t>
            </a:r>
            <a:r>
              <a:rPr lang="en-US" smtClean="0">
                <a:solidFill>
                  <a:srgbClr val="003CA5"/>
                </a:solidFill>
                <a:latin typeface="Montserrat" panose="00000500000000000000" pitchFamily="2" charset="0"/>
                <a:cs typeface="Arial" panose="020B0604020202020204" pitchFamily="34" charset="0"/>
              </a:rPr>
              <a:t>thống</a:t>
            </a:r>
            <a:endParaRPr lang="en-US">
              <a:solidFill>
                <a:srgbClr val="003CA5"/>
              </a:solidFill>
              <a:latin typeface="Montserrat" panose="00000500000000000000" pitchFamily="2" charset="0"/>
              <a:cs typeface="Arial" panose="020B0604020202020204" pitchFamily="34" charset="0"/>
            </a:endParaRPr>
          </a:p>
        </p:txBody>
      </p:sp>
      <p:sp>
        <p:nvSpPr>
          <p:cNvPr id="4" name="Rectangle 3"/>
          <p:cNvSpPr/>
          <p:nvPr/>
        </p:nvSpPr>
        <p:spPr>
          <a:xfrm>
            <a:off x="449964" y="710498"/>
            <a:ext cx="2128775" cy="338554"/>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1600" smtClean="0"/>
              <a:t>Mô hình huấn luyện</a:t>
            </a:r>
            <a:endParaRPr lang="en-US" sz="160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4496866" y="879775"/>
            <a:ext cx="3512185" cy="3851275"/>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366004" y="1585399"/>
            <a:ext cx="3916890" cy="1538054"/>
          </a:xfrm>
          <a:prstGeom prst="rect">
            <a:avLst/>
          </a:prstGeom>
          <a:noFill/>
          <a:ln>
            <a:noFill/>
          </a:ln>
        </p:spPr>
      </p:pic>
    </p:spTree>
    <p:extLst>
      <p:ext uri="{BB962C8B-B14F-4D97-AF65-F5344CB8AC3E}">
        <p14:creationId xmlns:p14="http://schemas.microsoft.com/office/powerpoint/2010/main" val="5104314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8" name="Google Shape;2489;p45">
            <a:extLst>
              <a:ext uri="{FF2B5EF4-FFF2-40B4-BE49-F238E27FC236}">
                <a16:creationId xmlns:a16="http://schemas.microsoft.com/office/drawing/2014/main" id="{06295B62-2BE8-6D37-839A-7E8F9B68A64A}"/>
              </a:ext>
            </a:extLst>
          </p:cNvPr>
          <p:cNvSpPr txBox="1">
            <a:spLocks/>
          </p:cNvSpPr>
          <p:nvPr/>
        </p:nvSpPr>
        <p:spPr>
          <a:xfrm>
            <a:off x="635116" y="0"/>
            <a:ext cx="7723500" cy="60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mtClean="0">
                <a:solidFill>
                  <a:srgbClr val="003CA5"/>
                </a:solidFill>
                <a:latin typeface="Montserrat" panose="00000500000000000000" pitchFamily="2" charset="0"/>
                <a:cs typeface="Arial" panose="020B0604020202020204" pitchFamily="34" charset="0"/>
              </a:rPr>
              <a:t>0</a:t>
            </a:r>
            <a:r>
              <a:rPr lang="en-US" smtClean="0">
                <a:solidFill>
                  <a:srgbClr val="003CA5"/>
                </a:solidFill>
                <a:latin typeface="Montserrat" panose="00000500000000000000" pitchFamily="2" charset="0"/>
                <a:cs typeface="Arial" panose="020B0604020202020204" pitchFamily="34" charset="0"/>
              </a:rPr>
              <a:t>4</a:t>
            </a:r>
            <a:r>
              <a:rPr lang="en-US" smtClean="0">
                <a:solidFill>
                  <a:srgbClr val="003CA5"/>
                </a:solidFill>
                <a:latin typeface="Montserrat" panose="00000500000000000000" pitchFamily="2" charset="0"/>
                <a:cs typeface="Arial" panose="020B0604020202020204" pitchFamily="34" charset="0"/>
              </a:rPr>
              <a:t>. </a:t>
            </a:r>
            <a:r>
              <a:rPr lang="en-US">
                <a:solidFill>
                  <a:srgbClr val="003CA5"/>
                </a:solidFill>
                <a:latin typeface="Montserrat" panose="00000500000000000000" pitchFamily="2" charset="0"/>
                <a:cs typeface="Arial" panose="020B0604020202020204" pitchFamily="34" charset="0"/>
              </a:rPr>
              <a:t>Xây dựng </a:t>
            </a:r>
            <a:r>
              <a:rPr lang="en-US">
                <a:solidFill>
                  <a:srgbClr val="003CA5"/>
                </a:solidFill>
                <a:latin typeface="Montserrat" panose="00000500000000000000" pitchFamily="2" charset="0"/>
                <a:cs typeface="Arial" panose="020B0604020202020204" pitchFamily="34" charset="0"/>
              </a:rPr>
              <a:t>hệ </a:t>
            </a:r>
            <a:r>
              <a:rPr lang="en-US" smtClean="0">
                <a:solidFill>
                  <a:srgbClr val="003CA5"/>
                </a:solidFill>
                <a:latin typeface="Montserrat" panose="00000500000000000000" pitchFamily="2" charset="0"/>
                <a:cs typeface="Arial" panose="020B0604020202020204" pitchFamily="34" charset="0"/>
              </a:rPr>
              <a:t>thống</a:t>
            </a:r>
            <a:endParaRPr lang="en-US">
              <a:solidFill>
                <a:srgbClr val="003CA5"/>
              </a:solidFill>
              <a:latin typeface="Montserrat" panose="00000500000000000000" pitchFamily="2" charset="0"/>
              <a:cs typeface="Arial" panose="020B0604020202020204" pitchFamily="34" charset="0"/>
            </a:endParaRPr>
          </a:p>
        </p:txBody>
      </p:sp>
      <p:sp>
        <p:nvSpPr>
          <p:cNvPr id="4" name="Rectangle 3"/>
          <p:cNvSpPr/>
          <p:nvPr/>
        </p:nvSpPr>
        <p:spPr>
          <a:xfrm>
            <a:off x="449964" y="710498"/>
            <a:ext cx="2128775" cy="338554"/>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1600" smtClean="0"/>
              <a:t>Tổng quan hệ thống</a:t>
            </a:r>
            <a:endParaRPr lang="en-US" sz="160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385110" y="1105174"/>
            <a:ext cx="6541882" cy="1780085"/>
          </a:xfrm>
          <a:prstGeom prst="rect">
            <a:avLst/>
          </a:prstGeom>
          <a:noFill/>
          <a:ln>
            <a:noFill/>
          </a:ln>
        </p:spPr>
      </p:pic>
      <p:sp>
        <p:nvSpPr>
          <p:cNvPr id="6" name="Rectangle 5"/>
          <p:cNvSpPr/>
          <p:nvPr/>
        </p:nvSpPr>
        <p:spPr>
          <a:xfrm>
            <a:off x="1187922" y="2819011"/>
            <a:ext cx="7091534" cy="2262671"/>
          </a:xfrm>
          <a:prstGeom prst="rect">
            <a:avLst/>
          </a:prstGeom>
        </p:spPr>
        <p:txBody>
          <a:bodyPr wrap="square">
            <a:spAutoFit/>
          </a:bodyPr>
          <a:lstStyle/>
          <a:p>
            <a:pPr marL="285750" indent="-285750" algn="just">
              <a:lnSpc>
                <a:spcPct val="150000"/>
              </a:lnSpc>
              <a:buFont typeface="Wingdings" panose="05000000000000000000" pitchFamily="2" charset="2"/>
              <a:buChar char="q"/>
            </a:pPr>
            <a:r>
              <a:rPr lang="vi-VN" sz="1600" b="1">
                <a:solidFill>
                  <a:schemeClr val="accent1"/>
                </a:solidFill>
                <a:latin typeface="+mn-lt"/>
                <a:cs typeface="Outfit" panose="020B0604020202020204" charset="0"/>
              </a:rPr>
              <a:t>Đầu </a:t>
            </a:r>
            <a:r>
              <a:rPr lang="vi-VN" sz="1600" b="1">
                <a:solidFill>
                  <a:schemeClr val="accent1"/>
                </a:solidFill>
                <a:latin typeface="+mn-lt"/>
                <a:cs typeface="Outfit" panose="020B0604020202020204" charset="0"/>
              </a:rPr>
              <a:t>tiên file recog.py được bật lên để nhận diện hành động sau đó sẽ lưu hành động nhận diện được và table actions trong database. </a:t>
            </a:r>
          </a:p>
          <a:p>
            <a:pPr marL="285750" indent="-285750" algn="just">
              <a:lnSpc>
                <a:spcPct val="150000"/>
              </a:lnSpc>
              <a:buFont typeface="Wingdings" panose="05000000000000000000" pitchFamily="2" charset="2"/>
              <a:buChar char="q"/>
            </a:pPr>
            <a:r>
              <a:rPr lang="vi-VN" sz="1600" b="1">
                <a:solidFill>
                  <a:schemeClr val="accent1"/>
                </a:solidFill>
                <a:latin typeface="+mn-lt"/>
                <a:cs typeface="Outfit" panose="020B0604020202020204" charset="0"/>
              </a:rPr>
              <a:t>Cùng </a:t>
            </a:r>
            <a:r>
              <a:rPr lang="vi-VN" sz="1600" b="1">
                <a:solidFill>
                  <a:schemeClr val="accent1"/>
                </a:solidFill>
                <a:latin typeface="+mn-lt"/>
                <a:cs typeface="Outfit" panose="020B0604020202020204" charset="0"/>
              </a:rPr>
              <a:t>với đó file server.py sẽ đọc và xóa liên tục các hành động từ table actions, sau đó sử dụng socket để gửi về cho client js.</a:t>
            </a:r>
          </a:p>
          <a:p>
            <a:pPr marL="285750" indent="-285750" algn="just">
              <a:lnSpc>
                <a:spcPct val="150000"/>
              </a:lnSpc>
              <a:buFont typeface="Wingdings" panose="05000000000000000000" pitchFamily="2" charset="2"/>
              <a:buChar char="q"/>
            </a:pPr>
            <a:r>
              <a:rPr lang="vi-VN" sz="1600" b="1">
                <a:solidFill>
                  <a:schemeClr val="accent1"/>
                </a:solidFill>
                <a:latin typeface="+mn-lt"/>
                <a:cs typeface="Outfit" panose="020B0604020202020204" charset="0"/>
              </a:rPr>
              <a:t>Client </a:t>
            </a:r>
            <a:r>
              <a:rPr lang="vi-VN" sz="1600" b="1">
                <a:solidFill>
                  <a:schemeClr val="accent1"/>
                </a:solidFill>
                <a:latin typeface="+mn-lt"/>
                <a:cs typeface="Outfit" panose="020B0604020202020204" charset="0"/>
              </a:rPr>
              <a:t>js nhận được hành động sẽ sử dụng hành động đó để điều khiển đối tượng 3D. </a:t>
            </a:r>
          </a:p>
        </p:txBody>
      </p:sp>
    </p:spTree>
    <p:extLst>
      <p:ext uri="{BB962C8B-B14F-4D97-AF65-F5344CB8AC3E}">
        <p14:creationId xmlns:p14="http://schemas.microsoft.com/office/powerpoint/2010/main" val="2233999297"/>
      </p:ext>
    </p:extLst>
  </p:cSld>
  <p:clrMapOvr>
    <a:masterClrMapping/>
  </p:clrMapOvr>
  <p:timing>
    <p:tnLst>
      <p:par>
        <p:cTn id="1" dur="indefinite" restart="never" nodeType="tmRoot"/>
      </p:par>
    </p:tnLst>
  </p:timing>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516</TotalTime>
  <Words>859</Words>
  <Application>Microsoft Office PowerPoint</Application>
  <PresentationFormat>On-screen Show (16:9)</PresentationFormat>
  <Paragraphs>105</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Times New Roman</vt:lpstr>
      <vt:lpstr>Barlow</vt:lpstr>
      <vt:lpstr>DM Sans</vt:lpstr>
      <vt:lpstr>Wingdings</vt:lpstr>
      <vt:lpstr>Montserrat</vt:lpstr>
      <vt:lpstr>Nunito Light</vt:lpstr>
      <vt:lpstr>Outfit</vt:lpstr>
      <vt:lpstr>Management Consulting Toolkit by Slidesgo</vt:lpstr>
      <vt:lpstr>PowerPoint Presentation</vt:lpstr>
      <vt:lpstr>Table of contents</vt:lpstr>
      <vt:lpstr>PowerPoint Presentation</vt:lpstr>
      <vt:lpstr>02. Phát biểu bài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Mạnh Nguyễn Văn</dc:creator>
  <cp:lastModifiedBy>Hoàng Phúc Nguyễn Văn</cp:lastModifiedBy>
  <cp:revision>89</cp:revision>
  <dcterms:modified xsi:type="dcterms:W3CDTF">2024-06-06T14:40:01Z</dcterms:modified>
</cp:coreProperties>
</file>